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435" r:id="rId2"/>
    <p:sldId id="256" r:id="rId3"/>
    <p:sldId id="258" r:id="rId4"/>
    <p:sldId id="2436" r:id="rId5"/>
    <p:sldId id="2437" r:id="rId6"/>
    <p:sldId id="2438" r:id="rId7"/>
    <p:sldId id="2440" r:id="rId8"/>
    <p:sldId id="2439"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3B2B6"/>
    <a:srgbClr val="EFAFA1"/>
    <a:srgbClr val="F4D2CE"/>
    <a:srgbClr val="F28878"/>
    <a:srgbClr val="F72224"/>
    <a:srgbClr val="E4ABAF"/>
    <a:srgbClr val="EEA494"/>
    <a:srgbClr val="F79B77"/>
    <a:srgbClr val="F98142"/>
    <a:srgbClr val="E0C5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g>
</file>

<file path=ppt/media/image3.jpeg>
</file>

<file path=ppt/media/image4.jpg>
</file>

<file path=ppt/media/image5.jpg>
</file>

<file path=ppt/media/image6.jp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7482-F39D-4525-8338-FD5ED4041A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B3F0DA9-8FEC-4309-B3AB-364AF881B1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0F5FB7D-6D15-40B2-A852-1B6267CF431D}"/>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A47CA563-10AA-485D-A22C-04211086DE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C9F3161-B2E1-45FA-AA00-E6AB5A665C19}"/>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14315200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3D110-DEFC-411A-BAC8-5B2B9D36CC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688950-7756-4C11-BF3E-8D0CA933EEC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67FBF8-8D56-4819-9060-18EEA23ADC63}"/>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0D13E06F-D0E5-4E4E-AB40-690D40F6602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2CBB4C5-726F-4634-BC7C-EF7162ECD179}"/>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2966351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327DC4-923E-4C75-8EF2-487CD5E2778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9D9A13-821C-489D-97F2-67B9F3E9D35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0B4775-2B2F-4DA2-8280-F2C7086EC757}"/>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DFCF8003-2586-4323-B787-73B3F2FA90F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23E599D-6545-403E-AA4D-B09BBEA04998}"/>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40424073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dirty="0"/>
              <a:t>Click icon to add picture</a:t>
            </a:r>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1723674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dirty="0"/>
              <a:t>Click icon to add picture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1760927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F08A4-A729-4802-9567-4B3CE62E86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F9C0ED-CBF4-4774-B43D-5535242A833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2DD94-A366-475A-8F20-01664AE67910}"/>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F2F2ACCE-6F53-4FB1-946A-F9CBF0EDD05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1DC2843-A527-4A14-B0EF-67CA4EEA3473}"/>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2143446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2E378-63B7-4A84-B9BF-C525E94558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14C8403-CD18-4808-B361-E2FADC76D9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9BC430D-1818-4633-9890-332D0C3EA679}"/>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C52C393C-C2F5-4ACC-95BE-708328535D9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C9A102-FA5D-4BCC-A670-3356E7D9933D}"/>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5816334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2335D-33C0-4755-90C5-13E6947886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78C1B4-EAEC-4091-8709-CD8834BBFFC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F45FFF-EB9C-46D5-953E-0AD51A4D876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4577D49-2956-4C4F-9074-28CB660D486F}"/>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6" name="Footer Placeholder 5">
            <a:extLst>
              <a:ext uri="{FF2B5EF4-FFF2-40B4-BE49-F238E27FC236}">
                <a16:creationId xmlns:a16="http://schemas.microsoft.com/office/drawing/2014/main" id="{F1672AE8-8034-4E9C-88D7-B67519BB9E8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6811CDB-F39F-4EB9-A18E-3018CFEBB57F}"/>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2539398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D562E-386E-4A92-A54E-D9427A2FC85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F741F-C0A7-4C66-87AE-B344ECDDA7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09BFFD9-2753-46A3-99E2-CB94694733F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97682E-0031-44BF-90F9-4F80653BDD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2B5B7E3-59C8-4905-A719-3267E1C5F7E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45FE23-8B12-46A7-A946-E7A6AD839B37}"/>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8" name="Footer Placeholder 7">
            <a:extLst>
              <a:ext uri="{FF2B5EF4-FFF2-40B4-BE49-F238E27FC236}">
                <a16:creationId xmlns:a16="http://schemas.microsoft.com/office/drawing/2014/main" id="{33814F61-4072-4AB6-85A0-440E9EE3AD5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16953416-8BA3-47E0-8B58-AC8B1BC948D8}"/>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2752044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7841A-7C08-449C-8997-7883C0798E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4AE1C1-2DBD-4864-BE00-40AA97E63299}"/>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4" name="Footer Placeholder 3">
            <a:extLst>
              <a:ext uri="{FF2B5EF4-FFF2-40B4-BE49-F238E27FC236}">
                <a16:creationId xmlns:a16="http://schemas.microsoft.com/office/drawing/2014/main" id="{816C1393-DFA5-4CC6-8C5E-BEDD64A1C10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E3864C-88E1-4141-B5CE-F750B3CEB78A}"/>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3636446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83BAA3-B9CC-45E6-A84E-41DB144EDA24}"/>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3" name="Footer Placeholder 2">
            <a:extLst>
              <a:ext uri="{FF2B5EF4-FFF2-40B4-BE49-F238E27FC236}">
                <a16:creationId xmlns:a16="http://schemas.microsoft.com/office/drawing/2014/main" id="{38425819-8A01-47DF-9E79-C335413A4C5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8D216A8C-908C-491E-BF07-F3F4D3FF5F4E}"/>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359619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D85F0-64C8-43B5-927E-BF38CBE800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52A3B8-B840-4E5C-A505-F151DAF513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C7506D-B836-47D2-8249-95CC89663C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F022BBD-5139-40F5-897C-1B990AA8FF2F}"/>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6" name="Footer Placeholder 5">
            <a:extLst>
              <a:ext uri="{FF2B5EF4-FFF2-40B4-BE49-F238E27FC236}">
                <a16:creationId xmlns:a16="http://schemas.microsoft.com/office/drawing/2014/main" id="{0AF84135-7607-4366-844F-12A7E62372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DE97FAB-C6F2-43A5-B22F-F732323BE0FD}"/>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481484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A0AF-B675-4589-BA27-FA0CC3CCAA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9432FCB-6D0E-4CDE-A754-CE247D2E0D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147445B5-E895-442C-8416-76B4FA731D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A06123A-59D8-4AAC-AD17-6728C30BF679}"/>
              </a:ext>
            </a:extLst>
          </p:cNvPr>
          <p:cNvSpPr>
            <a:spLocks noGrp="1"/>
          </p:cNvSpPr>
          <p:nvPr>
            <p:ph type="dt" sz="half" idx="10"/>
          </p:nvPr>
        </p:nvSpPr>
        <p:spPr/>
        <p:txBody>
          <a:bodyPr/>
          <a:lstStyle/>
          <a:p>
            <a:fld id="{C972CCF5-A572-4BBA-B333-E8BC23F474C1}" type="datetimeFigureOut">
              <a:rPr lang="en-US" smtClean="0"/>
              <a:t>11/2/2024</a:t>
            </a:fld>
            <a:endParaRPr lang="en-US" dirty="0"/>
          </a:p>
        </p:txBody>
      </p:sp>
      <p:sp>
        <p:nvSpPr>
          <p:cNvPr id="6" name="Footer Placeholder 5">
            <a:extLst>
              <a:ext uri="{FF2B5EF4-FFF2-40B4-BE49-F238E27FC236}">
                <a16:creationId xmlns:a16="http://schemas.microsoft.com/office/drawing/2014/main" id="{CEB64463-1F98-4168-AD38-922B01ED9C0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9813E48-52C7-4D06-84DE-B26C6C899C93}"/>
              </a:ext>
            </a:extLst>
          </p:cNvPr>
          <p:cNvSpPr>
            <a:spLocks noGrp="1"/>
          </p:cNvSpPr>
          <p:nvPr>
            <p:ph type="sldNum" sz="quarter" idx="12"/>
          </p:nvPr>
        </p:nvSpPr>
        <p:spPr/>
        <p:txBody>
          <a:bodyPr/>
          <a:lstStyle/>
          <a:p>
            <a:fld id="{E9F1BC89-CB9E-4757-B478-A5B05928E594}" type="slidenum">
              <a:rPr lang="en-US" smtClean="0"/>
              <a:t>‹#›</a:t>
            </a:fld>
            <a:endParaRPr lang="en-US" dirty="0"/>
          </a:p>
        </p:txBody>
      </p:sp>
    </p:spTree>
    <p:extLst>
      <p:ext uri="{BB962C8B-B14F-4D97-AF65-F5344CB8AC3E}">
        <p14:creationId xmlns:p14="http://schemas.microsoft.com/office/powerpoint/2010/main" val="2974174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09E40F-2B90-41D6-9AB3-5D13B79873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B0D4904-62E1-4023-8F3F-98953597FA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A0939D-C4B4-4D06-856D-60B6A3DCBA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72CCF5-A572-4BBA-B333-E8BC23F474C1}" type="datetimeFigureOut">
              <a:rPr lang="en-US" smtClean="0"/>
              <a:t>11/2/2024</a:t>
            </a:fld>
            <a:endParaRPr lang="en-US" dirty="0"/>
          </a:p>
        </p:txBody>
      </p:sp>
      <p:sp>
        <p:nvSpPr>
          <p:cNvPr id="5" name="Footer Placeholder 4">
            <a:extLst>
              <a:ext uri="{FF2B5EF4-FFF2-40B4-BE49-F238E27FC236}">
                <a16:creationId xmlns:a16="http://schemas.microsoft.com/office/drawing/2014/main" id="{FC53BBA1-6357-439F-8510-EDBA5CEBD6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00D3FCC-6C61-4907-89EB-FB7C7ECE4E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F1BC89-CB9E-4757-B478-A5B05928E594}" type="slidenum">
              <a:rPr lang="en-US" smtClean="0"/>
              <a:t>‹#›</a:t>
            </a:fld>
            <a:endParaRPr lang="en-US" dirty="0"/>
          </a:p>
        </p:txBody>
      </p:sp>
    </p:spTree>
    <p:extLst>
      <p:ext uri="{BB962C8B-B14F-4D97-AF65-F5344CB8AC3E}">
        <p14:creationId xmlns:p14="http://schemas.microsoft.com/office/powerpoint/2010/main" val="9375111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hyperlink" Target="https://www.moneybeach.co.uk/the-boardwalk/the-best-places-to-see-classic-cars-in-the-uk/" TargetMode="External"/><Relationship Id="rId7" Type="http://schemas.openxmlformats.org/officeDocument/2006/relationships/hyperlink" Target="https://www.ukposters.co.uk/fast-red-car-v127588" TargetMode="External"/><Relationship Id="rId2" Type="http://schemas.openxmlformats.org/officeDocument/2006/relationships/image" Target="../media/image8.png"/><Relationship Id="rId1" Type="http://schemas.openxmlformats.org/officeDocument/2006/relationships/slideLayout" Target="../slideLayouts/slideLayout13.xml"/><Relationship Id="rId6" Type="http://schemas.openxmlformats.org/officeDocument/2006/relationships/hyperlink" Target="https://ats.net/en/focus-ai-artificial-intelligence-and-the-new-doomsday-machine/" TargetMode="External"/><Relationship Id="rId5" Type="http://schemas.openxmlformats.org/officeDocument/2006/relationships/hyperlink" Target="https://www.istockphoto.com/photos/ai" TargetMode="External"/><Relationship Id="rId4" Type="http://schemas.openxmlformats.org/officeDocument/2006/relationships/hyperlink" Target="https://www.carwow.co.uk/best/best-supercars#gre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198270" y="4672276"/>
            <a:ext cx="5974671" cy="648071"/>
          </a:xfrm>
        </p:spPr>
        <p:txBody>
          <a:bodyPr>
            <a:normAutofit/>
          </a:bodyPr>
          <a:lstStyle/>
          <a:p>
            <a:r>
              <a:rPr lang="en-US" i="1" dirty="0">
                <a:solidFill>
                  <a:schemeClr val="bg1"/>
                </a:solidFill>
                <a:latin typeface="Arial" panose="020B0604020202020204" pitchFamily="34" charset="0"/>
                <a:cs typeface="Arial" panose="020B0604020202020204" pitchFamily="34" charset="0"/>
              </a:rPr>
              <a:t>SHIBAM GHOSAL</a:t>
            </a:r>
          </a:p>
        </p:txBody>
      </p:sp>
      <p:sp>
        <p:nvSpPr>
          <p:cNvPr id="3" name="TextBox 2">
            <a:extLst>
              <a:ext uri="{FF2B5EF4-FFF2-40B4-BE49-F238E27FC236}">
                <a16:creationId xmlns:a16="http://schemas.microsoft.com/office/drawing/2014/main" id="{0233C2B9-AA4C-43E5-91F4-964217725AC3}"/>
              </a:ext>
            </a:extLst>
          </p:cNvPr>
          <p:cNvSpPr txBox="1"/>
          <p:nvPr/>
        </p:nvSpPr>
        <p:spPr>
          <a:xfrm flipH="1">
            <a:off x="1365532" y="5320347"/>
            <a:ext cx="4730468" cy="369332"/>
          </a:xfrm>
          <a:prstGeom prst="rect">
            <a:avLst/>
          </a:prstGeom>
          <a:noFill/>
        </p:spPr>
        <p:txBody>
          <a:bodyPr wrap="square" rtlCol="0">
            <a:spAutoFit/>
          </a:bodyPr>
          <a:lstStyle/>
          <a:p>
            <a:r>
              <a:rPr lang="en-US" dirty="0">
                <a:solidFill>
                  <a:schemeClr val="bg1"/>
                </a:solidFill>
                <a:latin typeface="Arial" panose="020B0604020202020204" pitchFamily="34" charset="0"/>
                <a:cs typeface="Arial" panose="020B0604020202020204" pitchFamily="34" charset="0"/>
              </a:rPr>
              <a:t>SID - 15460424</a:t>
            </a:r>
          </a:p>
        </p:txBody>
      </p:sp>
      <p:sp>
        <p:nvSpPr>
          <p:cNvPr id="4" name="TextBox 3">
            <a:extLst>
              <a:ext uri="{FF2B5EF4-FFF2-40B4-BE49-F238E27FC236}">
                <a16:creationId xmlns:a16="http://schemas.microsoft.com/office/drawing/2014/main" id="{F286F4AE-BD66-4AF3-82A3-629258147AEB}"/>
              </a:ext>
            </a:extLst>
          </p:cNvPr>
          <p:cNvSpPr txBox="1"/>
          <p:nvPr/>
        </p:nvSpPr>
        <p:spPr>
          <a:xfrm>
            <a:off x="1583184" y="2817782"/>
            <a:ext cx="9892684" cy="1077218"/>
          </a:xfrm>
          <a:prstGeom prst="rect">
            <a:avLst/>
          </a:prstGeom>
          <a:noFill/>
        </p:spPr>
        <p:txBody>
          <a:bodyPr wrap="square" rtlCol="0">
            <a:spAutoFit/>
          </a:bodyPr>
          <a:lstStyle/>
          <a:p>
            <a:pPr algn="ct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7080MAA - CONNECTED AUTONOMOUS VEHICLE CONTEXUALISATION</a:t>
            </a:r>
          </a:p>
          <a:p>
            <a:endParaRPr lang="en-US" sz="2400" b="1" dirty="0">
              <a:solidFill>
                <a:schemeClr val="bg1"/>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D0A61E9C-1CEF-4EEA-87DB-03C01CCC797B}"/>
              </a:ext>
            </a:extLst>
          </p:cNvPr>
          <p:cNvSpPr txBox="1"/>
          <p:nvPr/>
        </p:nvSpPr>
        <p:spPr>
          <a:xfrm>
            <a:off x="1803647" y="442021"/>
            <a:ext cx="8738587" cy="707886"/>
          </a:xfrm>
          <a:prstGeom prst="rect">
            <a:avLst/>
          </a:prstGeom>
          <a:noFill/>
        </p:spPr>
        <p:txBody>
          <a:bodyPr wrap="square" rtlCol="0">
            <a:spAutoFit/>
          </a:bodyPr>
          <a:lstStyle/>
          <a:p>
            <a:r>
              <a:rPr lang="en-US" sz="4000" b="1" dirty="0">
                <a:solidFill>
                  <a:schemeClr val="bg1"/>
                </a:solidFill>
                <a:latin typeface="Arial" panose="020B0604020202020204" pitchFamily="34" charset="0"/>
                <a:cs typeface="Arial" panose="020B0604020202020204" pitchFamily="34" charset="0"/>
              </a:rPr>
              <a:t>MSC AUTOMOTIVE ENGINEERING</a:t>
            </a:r>
          </a:p>
        </p:txBody>
      </p:sp>
      <p:sp>
        <p:nvSpPr>
          <p:cNvPr id="12" name="TextBox 11">
            <a:extLst>
              <a:ext uri="{FF2B5EF4-FFF2-40B4-BE49-F238E27FC236}">
                <a16:creationId xmlns:a16="http://schemas.microsoft.com/office/drawing/2014/main" id="{0C98B9DE-C5D5-44E9-AF65-00013D8A640D}"/>
              </a:ext>
            </a:extLst>
          </p:cNvPr>
          <p:cNvSpPr txBox="1"/>
          <p:nvPr/>
        </p:nvSpPr>
        <p:spPr>
          <a:xfrm>
            <a:off x="1365532" y="4206653"/>
            <a:ext cx="5619565" cy="369332"/>
          </a:xfrm>
          <a:prstGeom prst="rect">
            <a:avLst/>
          </a:prstGeom>
          <a:noFill/>
        </p:spPr>
        <p:txBody>
          <a:bodyPr wrap="square" rtlCol="0">
            <a:spAutoFit/>
          </a:bodyPr>
          <a:lstStyle/>
          <a:p>
            <a:r>
              <a:rPr lang="en-US" dirty="0">
                <a:solidFill>
                  <a:schemeClr val="bg1"/>
                </a:solidFill>
              </a:rPr>
              <a:t>Created &amp; Presented By:</a:t>
            </a:r>
          </a:p>
        </p:txBody>
      </p:sp>
      <p:sp>
        <p:nvSpPr>
          <p:cNvPr id="13" name="TextBox 12">
            <a:extLst>
              <a:ext uri="{FF2B5EF4-FFF2-40B4-BE49-F238E27FC236}">
                <a16:creationId xmlns:a16="http://schemas.microsoft.com/office/drawing/2014/main" id="{65865B4A-4181-4093-B23A-CF08C3D27935}"/>
              </a:ext>
            </a:extLst>
          </p:cNvPr>
          <p:cNvSpPr txBox="1"/>
          <p:nvPr/>
        </p:nvSpPr>
        <p:spPr>
          <a:xfrm>
            <a:off x="3950564" y="1208796"/>
            <a:ext cx="4039340" cy="1323439"/>
          </a:xfrm>
          <a:prstGeom prst="rect">
            <a:avLst/>
          </a:prstGeom>
          <a:noFill/>
        </p:spPr>
        <p:txBody>
          <a:bodyPr wrap="square" rtlCol="0">
            <a:spAutoFit/>
          </a:bodyPr>
          <a:lstStyle/>
          <a:p>
            <a:pPr algn="ctr"/>
            <a:r>
              <a:rPr lang="en-US" sz="4000" u="sng" dirty="0">
                <a:solidFill>
                  <a:schemeClr val="bg1"/>
                </a:solidFill>
              </a:rPr>
              <a:t>Topic</a:t>
            </a:r>
          </a:p>
          <a:p>
            <a:pPr algn="ctr"/>
            <a:r>
              <a:rPr lang="en-US" sz="4000" u="sng" dirty="0">
                <a:solidFill>
                  <a:schemeClr val="bg1"/>
                </a:solidFill>
              </a:rPr>
              <a:t>AI ETHICS</a:t>
            </a:r>
          </a:p>
        </p:txBody>
      </p:sp>
    </p:spTree>
    <p:extLst>
      <p:ext uri="{BB962C8B-B14F-4D97-AF65-F5344CB8AC3E}">
        <p14:creationId xmlns:p14="http://schemas.microsoft.com/office/powerpoint/2010/main" val="1102045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31EB1F35-9A13-47B3-B897-54CD21485E39}"/>
              </a:ext>
            </a:extLst>
          </p:cNvPr>
          <p:cNvSpPr/>
          <p:nvPr/>
        </p:nvSpPr>
        <p:spPr>
          <a:xfrm rot="5400000">
            <a:off x="5269266" y="16645"/>
            <a:ext cx="7892250" cy="6824709"/>
          </a:xfrm>
          <a:custGeom>
            <a:avLst/>
            <a:gdLst>
              <a:gd name="connsiteX0" fmla="*/ 5619567 w 7892250"/>
              <a:gd name="connsiteY0" fmla="*/ 2899301 h 6824709"/>
              <a:gd name="connsiteX1" fmla="*/ 6087864 w 7892250"/>
              <a:gd name="connsiteY1" fmla="*/ 1962707 h 6824709"/>
              <a:gd name="connsiteX2" fmla="*/ 7423953 w 7892250"/>
              <a:gd name="connsiteY2" fmla="*/ 1962707 h 6824709"/>
              <a:gd name="connsiteX3" fmla="*/ 7892250 w 7892250"/>
              <a:gd name="connsiteY3" fmla="*/ 2899301 h 6824709"/>
              <a:gd name="connsiteX4" fmla="*/ 7423953 w 7892250"/>
              <a:gd name="connsiteY4" fmla="*/ 3835895 h 6824709"/>
              <a:gd name="connsiteX5" fmla="*/ 6087864 w 7892250"/>
              <a:gd name="connsiteY5" fmla="*/ 3835895 h 6824709"/>
              <a:gd name="connsiteX6" fmla="*/ 5619567 w 7892250"/>
              <a:gd name="connsiteY6" fmla="*/ 4862007 h 6824709"/>
              <a:gd name="connsiteX7" fmla="*/ 6087864 w 7892250"/>
              <a:gd name="connsiteY7" fmla="*/ 3925413 h 6824709"/>
              <a:gd name="connsiteX8" fmla="*/ 7423953 w 7892250"/>
              <a:gd name="connsiteY8" fmla="*/ 3925413 h 6824709"/>
              <a:gd name="connsiteX9" fmla="*/ 7892250 w 7892250"/>
              <a:gd name="connsiteY9" fmla="*/ 4862007 h 6824709"/>
              <a:gd name="connsiteX10" fmla="*/ 7423953 w 7892250"/>
              <a:gd name="connsiteY10" fmla="*/ 5798600 h 6824709"/>
              <a:gd name="connsiteX11" fmla="*/ 6087864 w 7892250"/>
              <a:gd name="connsiteY11" fmla="*/ 5798600 h 6824709"/>
              <a:gd name="connsiteX12" fmla="*/ 5619566 w 7892250"/>
              <a:gd name="connsiteY12" fmla="*/ 936597 h 6824709"/>
              <a:gd name="connsiteX13" fmla="*/ 6087863 w 7892250"/>
              <a:gd name="connsiteY13" fmla="*/ 3 h 6824709"/>
              <a:gd name="connsiteX14" fmla="*/ 7423952 w 7892250"/>
              <a:gd name="connsiteY14" fmla="*/ 3 h 6824709"/>
              <a:gd name="connsiteX15" fmla="*/ 7892249 w 7892250"/>
              <a:gd name="connsiteY15" fmla="*/ 936597 h 6824709"/>
              <a:gd name="connsiteX16" fmla="*/ 7423952 w 7892250"/>
              <a:gd name="connsiteY16" fmla="*/ 1873191 h 6824709"/>
              <a:gd name="connsiteX17" fmla="*/ 6087863 w 7892250"/>
              <a:gd name="connsiteY17" fmla="*/ 1873191 h 6824709"/>
              <a:gd name="connsiteX18" fmla="*/ 3746378 w 7892250"/>
              <a:gd name="connsiteY18" fmla="*/ 3880653 h 6824709"/>
              <a:gd name="connsiteX19" fmla="*/ 4214675 w 7892250"/>
              <a:gd name="connsiteY19" fmla="*/ 2944059 h 6824709"/>
              <a:gd name="connsiteX20" fmla="*/ 5550764 w 7892250"/>
              <a:gd name="connsiteY20" fmla="*/ 2944059 h 6824709"/>
              <a:gd name="connsiteX21" fmla="*/ 6019061 w 7892250"/>
              <a:gd name="connsiteY21" fmla="*/ 3880653 h 6824709"/>
              <a:gd name="connsiteX22" fmla="*/ 5550764 w 7892250"/>
              <a:gd name="connsiteY22" fmla="*/ 4817247 h 6824709"/>
              <a:gd name="connsiteX23" fmla="*/ 4214675 w 7892250"/>
              <a:gd name="connsiteY23" fmla="*/ 4817247 h 6824709"/>
              <a:gd name="connsiteX24" fmla="*/ 3746378 w 7892250"/>
              <a:gd name="connsiteY24" fmla="*/ 5843358 h 6824709"/>
              <a:gd name="connsiteX25" fmla="*/ 4214675 w 7892250"/>
              <a:gd name="connsiteY25" fmla="*/ 4906765 h 6824709"/>
              <a:gd name="connsiteX26" fmla="*/ 5550764 w 7892250"/>
              <a:gd name="connsiteY26" fmla="*/ 4906765 h 6824709"/>
              <a:gd name="connsiteX27" fmla="*/ 6019061 w 7892250"/>
              <a:gd name="connsiteY27" fmla="*/ 5843358 h 6824709"/>
              <a:gd name="connsiteX28" fmla="*/ 5550764 w 7892250"/>
              <a:gd name="connsiteY28" fmla="*/ 6779952 h 6824709"/>
              <a:gd name="connsiteX29" fmla="*/ 4214675 w 7892250"/>
              <a:gd name="connsiteY29" fmla="*/ 6779952 h 6824709"/>
              <a:gd name="connsiteX30" fmla="*/ 3746377 w 7892250"/>
              <a:gd name="connsiteY30" fmla="*/ 1917949 h 6824709"/>
              <a:gd name="connsiteX31" fmla="*/ 4214674 w 7892250"/>
              <a:gd name="connsiteY31" fmla="*/ 981355 h 6824709"/>
              <a:gd name="connsiteX32" fmla="*/ 5550763 w 7892250"/>
              <a:gd name="connsiteY32" fmla="*/ 981355 h 6824709"/>
              <a:gd name="connsiteX33" fmla="*/ 6019060 w 7892250"/>
              <a:gd name="connsiteY33" fmla="*/ 1917949 h 6824709"/>
              <a:gd name="connsiteX34" fmla="*/ 5550763 w 7892250"/>
              <a:gd name="connsiteY34" fmla="*/ 2854543 h 6824709"/>
              <a:gd name="connsiteX35" fmla="*/ 4214674 w 7892250"/>
              <a:gd name="connsiteY35" fmla="*/ 2854543 h 6824709"/>
              <a:gd name="connsiteX36" fmla="*/ 1873190 w 7892250"/>
              <a:gd name="connsiteY36" fmla="*/ 4862005 h 6824709"/>
              <a:gd name="connsiteX37" fmla="*/ 2341487 w 7892250"/>
              <a:gd name="connsiteY37" fmla="*/ 3925411 h 6824709"/>
              <a:gd name="connsiteX38" fmla="*/ 3677576 w 7892250"/>
              <a:gd name="connsiteY38" fmla="*/ 3925411 h 6824709"/>
              <a:gd name="connsiteX39" fmla="*/ 4145872 w 7892250"/>
              <a:gd name="connsiteY39" fmla="*/ 4862005 h 6824709"/>
              <a:gd name="connsiteX40" fmla="*/ 3677576 w 7892250"/>
              <a:gd name="connsiteY40" fmla="*/ 5798599 h 6824709"/>
              <a:gd name="connsiteX41" fmla="*/ 2341487 w 7892250"/>
              <a:gd name="connsiteY41" fmla="*/ 5798599 h 6824709"/>
              <a:gd name="connsiteX42" fmla="*/ 1873190 w 7892250"/>
              <a:gd name="connsiteY42" fmla="*/ 2899299 h 6824709"/>
              <a:gd name="connsiteX43" fmla="*/ 2341487 w 7892250"/>
              <a:gd name="connsiteY43" fmla="*/ 1962705 h 6824709"/>
              <a:gd name="connsiteX44" fmla="*/ 3677575 w 7892250"/>
              <a:gd name="connsiteY44" fmla="*/ 1962705 h 6824709"/>
              <a:gd name="connsiteX45" fmla="*/ 4145872 w 7892250"/>
              <a:gd name="connsiteY45" fmla="*/ 2899299 h 6824709"/>
              <a:gd name="connsiteX46" fmla="*/ 3677575 w 7892250"/>
              <a:gd name="connsiteY46" fmla="*/ 3835893 h 6824709"/>
              <a:gd name="connsiteX47" fmla="*/ 2341487 w 7892250"/>
              <a:gd name="connsiteY47" fmla="*/ 3835893 h 6824709"/>
              <a:gd name="connsiteX48" fmla="*/ 1873189 w 7892250"/>
              <a:gd name="connsiteY48" fmla="*/ 936595 h 6824709"/>
              <a:gd name="connsiteX49" fmla="*/ 2341486 w 7892250"/>
              <a:gd name="connsiteY49" fmla="*/ 0 h 6824709"/>
              <a:gd name="connsiteX50" fmla="*/ 3677575 w 7892250"/>
              <a:gd name="connsiteY50" fmla="*/ 0 h 6824709"/>
              <a:gd name="connsiteX51" fmla="*/ 4145871 w 7892250"/>
              <a:gd name="connsiteY51" fmla="*/ 936595 h 6824709"/>
              <a:gd name="connsiteX52" fmla="*/ 3677575 w 7892250"/>
              <a:gd name="connsiteY52" fmla="*/ 1873189 h 6824709"/>
              <a:gd name="connsiteX53" fmla="*/ 2341486 w 7892250"/>
              <a:gd name="connsiteY53" fmla="*/ 1873189 h 6824709"/>
              <a:gd name="connsiteX54" fmla="*/ 1 w 7892250"/>
              <a:gd name="connsiteY54" fmla="*/ 5888115 h 6824709"/>
              <a:gd name="connsiteX55" fmla="*/ 468298 w 7892250"/>
              <a:gd name="connsiteY55" fmla="*/ 4951521 h 6824709"/>
              <a:gd name="connsiteX56" fmla="*/ 1804387 w 7892250"/>
              <a:gd name="connsiteY56" fmla="*/ 4951521 h 6824709"/>
              <a:gd name="connsiteX57" fmla="*/ 2272684 w 7892250"/>
              <a:gd name="connsiteY57" fmla="*/ 5888115 h 6824709"/>
              <a:gd name="connsiteX58" fmla="*/ 1804387 w 7892250"/>
              <a:gd name="connsiteY58" fmla="*/ 6824709 h 6824709"/>
              <a:gd name="connsiteX59" fmla="*/ 468298 w 7892250"/>
              <a:gd name="connsiteY59" fmla="*/ 6824709 h 6824709"/>
              <a:gd name="connsiteX60" fmla="*/ 1 w 7892250"/>
              <a:gd name="connsiteY60" fmla="*/ 3925409 h 6824709"/>
              <a:gd name="connsiteX61" fmla="*/ 468298 w 7892250"/>
              <a:gd name="connsiteY61" fmla="*/ 2988815 h 6824709"/>
              <a:gd name="connsiteX62" fmla="*/ 1804387 w 7892250"/>
              <a:gd name="connsiteY62" fmla="*/ 2988815 h 6824709"/>
              <a:gd name="connsiteX63" fmla="*/ 2272684 w 7892250"/>
              <a:gd name="connsiteY63" fmla="*/ 3925409 h 6824709"/>
              <a:gd name="connsiteX64" fmla="*/ 1804387 w 7892250"/>
              <a:gd name="connsiteY64" fmla="*/ 4862003 h 6824709"/>
              <a:gd name="connsiteX65" fmla="*/ 468298 w 7892250"/>
              <a:gd name="connsiteY65" fmla="*/ 4862003 h 6824709"/>
              <a:gd name="connsiteX66" fmla="*/ 0 w 7892250"/>
              <a:gd name="connsiteY66" fmla="*/ 1962705 h 6824709"/>
              <a:gd name="connsiteX67" fmla="*/ 468297 w 7892250"/>
              <a:gd name="connsiteY67" fmla="*/ 1026111 h 6824709"/>
              <a:gd name="connsiteX68" fmla="*/ 1804386 w 7892250"/>
              <a:gd name="connsiteY68" fmla="*/ 1026111 h 6824709"/>
              <a:gd name="connsiteX69" fmla="*/ 2272683 w 7892250"/>
              <a:gd name="connsiteY69" fmla="*/ 1962705 h 6824709"/>
              <a:gd name="connsiteX70" fmla="*/ 1804386 w 7892250"/>
              <a:gd name="connsiteY70" fmla="*/ 2899299 h 6824709"/>
              <a:gd name="connsiteX71" fmla="*/ 468297 w 7892250"/>
              <a:gd name="connsiteY71" fmla="*/ 2899299 h 682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7892250" h="6824709">
                <a:moveTo>
                  <a:pt x="5619567" y="2899301"/>
                </a:moveTo>
                <a:lnTo>
                  <a:pt x="6087864" y="1962707"/>
                </a:lnTo>
                <a:lnTo>
                  <a:pt x="7423953" y="1962707"/>
                </a:lnTo>
                <a:lnTo>
                  <a:pt x="7892250" y="2899301"/>
                </a:lnTo>
                <a:lnTo>
                  <a:pt x="7423953" y="3835895"/>
                </a:lnTo>
                <a:lnTo>
                  <a:pt x="6087864" y="3835895"/>
                </a:lnTo>
                <a:close/>
                <a:moveTo>
                  <a:pt x="5619567" y="4862007"/>
                </a:moveTo>
                <a:lnTo>
                  <a:pt x="6087864" y="3925413"/>
                </a:lnTo>
                <a:lnTo>
                  <a:pt x="7423953" y="3925413"/>
                </a:lnTo>
                <a:lnTo>
                  <a:pt x="7892250" y="4862007"/>
                </a:lnTo>
                <a:lnTo>
                  <a:pt x="7423953" y="5798600"/>
                </a:lnTo>
                <a:lnTo>
                  <a:pt x="6087864" y="5798600"/>
                </a:lnTo>
                <a:close/>
                <a:moveTo>
                  <a:pt x="5619566" y="936597"/>
                </a:moveTo>
                <a:lnTo>
                  <a:pt x="6087863" y="3"/>
                </a:lnTo>
                <a:lnTo>
                  <a:pt x="7423952" y="3"/>
                </a:lnTo>
                <a:lnTo>
                  <a:pt x="7892249" y="936597"/>
                </a:lnTo>
                <a:lnTo>
                  <a:pt x="7423952" y="1873191"/>
                </a:lnTo>
                <a:lnTo>
                  <a:pt x="6087863" y="1873191"/>
                </a:lnTo>
                <a:close/>
                <a:moveTo>
                  <a:pt x="3746378" y="3880653"/>
                </a:moveTo>
                <a:lnTo>
                  <a:pt x="4214675" y="2944059"/>
                </a:lnTo>
                <a:lnTo>
                  <a:pt x="5550764" y="2944059"/>
                </a:lnTo>
                <a:lnTo>
                  <a:pt x="6019061" y="3880653"/>
                </a:lnTo>
                <a:lnTo>
                  <a:pt x="5550764" y="4817247"/>
                </a:lnTo>
                <a:lnTo>
                  <a:pt x="4214675" y="4817247"/>
                </a:lnTo>
                <a:close/>
                <a:moveTo>
                  <a:pt x="3746378" y="5843358"/>
                </a:moveTo>
                <a:lnTo>
                  <a:pt x="4214675" y="4906765"/>
                </a:lnTo>
                <a:lnTo>
                  <a:pt x="5550764" y="4906765"/>
                </a:lnTo>
                <a:lnTo>
                  <a:pt x="6019061" y="5843358"/>
                </a:lnTo>
                <a:lnTo>
                  <a:pt x="5550764" y="6779952"/>
                </a:lnTo>
                <a:lnTo>
                  <a:pt x="4214675" y="6779952"/>
                </a:lnTo>
                <a:close/>
                <a:moveTo>
                  <a:pt x="3746377" y="1917949"/>
                </a:moveTo>
                <a:lnTo>
                  <a:pt x="4214674" y="981355"/>
                </a:lnTo>
                <a:lnTo>
                  <a:pt x="5550763" y="981355"/>
                </a:lnTo>
                <a:lnTo>
                  <a:pt x="6019060" y="1917949"/>
                </a:lnTo>
                <a:lnTo>
                  <a:pt x="5550763" y="2854543"/>
                </a:lnTo>
                <a:lnTo>
                  <a:pt x="4214674" y="2854543"/>
                </a:lnTo>
                <a:close/>
                <a:moveTo>
                  <a:pt x="1873190" y="4862005"/>
                </a:moveTo>
                <a:lnTo>
                  <a:pt x="2341487" y="3925411"/>
                </a:lnTo>
                <a:lnTo>
                  <a:pt x="3677576" y="3925411"/>
                </a:lnTo>
                <a:lnTo>
                  <a:pt x="4145872" y="4862005"/>
                </a:lnTo>
                <a:lnTo>
                  <a:pt x="3677576" y="5798599"/>
                </a:lnTo>
                <a:lnTo>
                  <a:pt x="2341487" y="5798599"/>
                </a:lnTo>
                <a:close/>
                <a:moveTo>
                  <a:pt x="1873190" y="2899299"/>
                </a:moveTo>
                <a:lnTo>
                  <a:pt x="2341487" y="1962705"/>
                </a:lnTo>
                <a:lnTo>
                  <a:pt x="3677575" y="1962705"/>
                </a:lnTo>
                <a:lnTo>
                  <a:pt x="4145872" y="2899299"/>
                </a:lnTo>
                <a:lnTo>
                  <a:pt x="3677575" y="3835893"/>
                </a:lnTo>
                <a:lnTo>
                  <a:pt x="2341487" y="3835893"/>
                </a:lnTo>
                <a:close/>
                <a:moveTo>
                  <a:pt x="1873189" y="936595"/>
                </a:moveTo>
                <a:lnTo>
                  <a:pt x="2341486" y="0"/>
                </a:lnTo>
                <a:lnTo>
                  <a:pt x="3677575" y="0"/>
                </a:lnTo>
                <a:lnTo>
                  <a:pt x="4145871" y="936595"/>
                </a:lnTo>
                <a:lnTo>
                  <a:pt x="3677575" y="1873189"/>
                </a:lnTo>
                <a:lnTo>
                  <a:pt x="2341486" y="1873189"/>
                </a:lnTo>
                <a:close/>
                <a:moveTo>
                  <a:pt x="1" y="5888115"/>
                </a:moveTo>
                <a:lnTo>
                  <a:pt x="468298" y="4951521"/>
                </a:lnTo>
                <a:lnTo>
                  <a:pt x="1804387" y="4951521"/>
                </a:lnTo>
                <a:lnTo>
                  <a:pt x="2272684" y="5888115"/>
                </a:lnTo>
                <a:lnTo>
                  <a:pt x="1804387" y="6824709"/>
                </a:lnTo>
                <a:lnTo>
                  <a:pt x="468298" y="6824709"/>
                </a:lnTo>
                <a:close/>
                <a:moveTo>
                  <a:pt x="1" y="3925409"/>
                </a:moveTo>
                <a:lnTo>
                  <a:pt x="468298" y="2988815"/>
                </a:lnTo>
                <a:lnTo>
                  <a:pt x="1804387" y="2988815"/>
                </a:lnTo>
                <a:lnTo>
                  <a:pt x="2272684" y="3925409"/>
                </a:lnTo>
                <a:lnTo>
                  <a:pt x="1804387" y="4862003"/>
                </a:lnTo>
                <a:lnTo>
                  <a:pt x="468298" y="4862003"/>
                </a:lnTo>
                <a:close/>
                <a:moveTo>
                  <a:pt x="0" y="1962705"/>
                </a:moveTo>
                <a:lnTo>
                  <a:pt x="468297" y="1026111"/>
                </a:lnTo>
                <a:lnTo>
                  <a:pt x="1804386" y="1026111"/>
                </a:lnTo>
                <a:lnTo>
                  <a:pt x="2272683" y="1962705"/>
                </a:lnTo>
                <a:lnTo>
                  <a:pt x="1804386" y="2899299"/>
                </a:lnTo>
                <a:lnTo>
                  <a:pt x="468297" y="2899299"/>
                </a:lnTo>
                <a:close/>
              </a:path>
            </a:pathLst>
          </a:custGeom>
          <a:blipFill dpi="0" rotWithShape="0">
            <a:blip r:embed="rId2">
              <a:alphaModFix amt="87000"/>
            </a:blip>
            <a:srcRect/>
            <a:stretch>
              <a:fillRect l="-21000" t="5000" b="4000"/>
            </a:stretch>
          </a:blipFill>
          <a:ln>
            <a:noFill/>
          </a:ln>
          <a:effectLst>
            <a:outerShdw blurRad="50800" dist="165100" dir="5400000" algn="t"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Title 2">
            <a:extLst>
              <a:ext uri="{FF2B5EF4-FFF2-40B4-BE49-F238E27FC236}">
                <a16:creationId xmlns:a16="http://schemas.microsoft.com/office/drawing/2014/main" id="{C316D95A-8792-41EC-8DDF-D32514A5B945}"/>
              </a:ext>
            </a:extLst>
          </p:cNvPr>
          <p:cNvSpPr txBox="1">
            <a:spLocks/>
          </p:cNvSpPr>
          <p:nvPr/>
        </p:nvSpPr>
        <p:spPr>
          <a:xfrm>
            <a:off x="0" y="424650"/>
            <a:ext cx="5251450" cy="843858"/>
          </a:xfrm>
          <a:prstGeom prst="rect">
            <a:avLst/>
          </a:prstGeom>
        </p:spPr>
        <p:txBody>
          <a:bodyPr vert="horz" lIns="91440" tIns="45720" rIns="91440" bIns="45720" rtlCol="0" anchor="b">
            <a:normAutofit fontScale="97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AI Ethics</a:t>
            </a:r>
          </a:p>
        </p:txBody>
      </p:sp>
      <p:sp>
        <p:nvSpPr>
          <p:cNvPr id="30" name="TextBox 29">
            <a:extLst>
              <a:ext uri="{FF2B5EF4-FFF2-40B4-BE49-F238E27FC236}">
                <a16:creationId xmlns:a16="http://schemas.microsoft.com/office/drawing/2014/main" id="{678EC29C-8AC9-4F50-9D3D-AB1BA83254E0}"/>
              </a:ext>
            </a:extLst>
          </p:cNvPr>
          <p:cNvSpPr txBox="1"/>
          <p:nvPr/>
        </p:nvSpPr>
        <p:spPr>
          <a:xfrm>
            <a:off x="179772" y="1582339"/>
            <a:ext cx="5817834" cy="369331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Overview:</a:t>
            </a:r>
          </a:p>
          <a:p>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dirty="0">
                <a:latin typeface="Arial" panose="020B0604020202020204" pitchFamily="34" charset="0"/>
                <a:cs typeface="Arial" panose="020B0604020202020204" pitchFamily="34" charset="0"/>
              </a:rPr>
              <a:t>Reasons for the selection of this topic.</a:t>
            </a:r>
          </a:p>
          <a:p>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dirty="0">
                <a:latin typeface="Arial" panose="020B0604020202020204" pitchFamily="34" charset="0"/>
                <a:cs typeface="Arial" panose="020B0604020202020204" pitchFamily="34" charset="0"/>
              </a:rPr>
              <a:t>Present &amp; Future challenges with the topic.</a:t>
            </a:r>
          </a:p>
          <a:p>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dirty="0">
                <a:latin typeface="Arial" panose="020B0604020202020204" pitchFamily="34" charset="0"/>
                <a:cs typeface="Arial" panose="020B0604020202020204" pitchFamily="34" charset="0"/>
              </a:rPr>
              <a:t>Importance to Connected Autonomous Vehicles.</a:t>
            </a:r>
          </a:p>
          <a:p>
            <a:pPr marL="285750" indent="-285750">
              <a:buFont typeface="Wingdings" panose="05000000000000000000" pitchFamily="2" charset="2"/>
              <a:buChar char="q"/>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dirty="0">
                <a:latin typeface="Arial" panose="020B0604020202020204" pitchFamily="34" charset="0"/>
                <a:cs typeface="Arial" panose="020B0604020202020204" pitchFamily="34" charset="0"/>
              </a:rPr>
              <a:t>Significance of the topic to my future work, and successful implementation in the industry.</a:t>
            </a:r>
          </a:p>
          <a:p>
            <a:pPr marL="285750" indent="-285750">
              <a:buFont typeface="Wingdings" panose="05000000000000000000" pitchFamily="2" charset="2"/>
              <a:buChar char="q"/>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q"/>
            </a:pPr>
            <a:r>
              <a:rPr lang="en-US" dirty="0">
                <a:latin typeface="Arial" panose="020B0604020202020204" pitchFamily="34" charset="0"/>
                <a:cs typeface="Arial" panose="020B0604020202020204" pitchFamily="34" charset="0"/>
              </a:rPr>
              <a:t>Ethical implications to the community, environment, etc.</a:t>
            </a:r>
          </a:p>
        </p:txBody>
      </p:sp>
    </p:spTree>
    <p:extLst>
      <p:ext uri="{BB962C8B-B14F-4D97-AF65-F5344CB8AC3E}">
        <p14:creationId xmlns:p14="http://schemas.microsoft.com/office/powerpoint/2010/main" val="2956512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 calcmode="lin" valueType="num">
                                      <p:cBhvr additive="base">
                                        <p:cTn id="7" dur="500" fill="hold"/>
                                        <p:tgtEl>
                                          <p:spTgt spid="30">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0">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0">
                                            <p:txEl>
                                              <p:pRg st="2" end="2"/>
                                            </p:txEl>
                                          </p:spTgt>
                                        </p:tgtEl>
                                        <p:attrNameLst>
                                          <p:attrName>style.visibility</p:attrName>
                                        </p:attrNameLst>
                                      </p:cBhvr>
                                      <p:to>
                                        <p:strVal val="visible"/>
                                      </p:to>
                                    </p:set>
                                    <p:anim calcmode="lin" valueType="num">
                                      <p:cBhvr additive="base">
                                        <p:cTn id="13" dur="500" fill="hold"/>
                                        <p:tgtEl>
                                          <p:spTgt spid="30">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0">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0">
                                            <p:txEl>
                                              <p:pRg st="4" end="4"/>
                                            </p:txEl>
                                          </p:spTgt>
                                        </p:tgtEl>
                                        <p:attrNameLst>
                                          <p:attrName>style.visibility</p:attrName>
                                        </p:attrNameLst>
                                      </p:cBhvr>
                                      <p:to>
                                        <p:strVal val="visible"/>
                                      </p:to>
                                    </p:set>
                                    <p:anim calcmode="lin" valueType="num">
                                      <p:cBhvr additive="base">
                                        <p:cTn id="19" dur="500" fill="hold"/>
                                        <p:tgtEl>
                                          <p:spTgt spid="30">
                                            <p:txEl>
                                              <p:pRg st="4" end="4"/>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0">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0">
                                            <p:txEl>
                                              <p:pRg st="6" end="6"/>
                                            </p:txEl>
                                          </p:spTgt>
                                        </p:tgtEl>
                                        <p:attrNameLst>
                                          <p:attrName>style.visibility</p:attrName>
                                        </p:attrNameLst>
                                      </p:cBhvr>
                                      <p:to>
                                        <p:strVal val="visible"/>
                                      </p:to>
                                    </p:set>
                                    <p:anim calcmode="lin" valueType="num">
                                      <p:cBhvr additive="base">
                                        <p:cTn id="25" dur="500" fill="hold"/>
                                        <p:tgtEl>
                                          <p:spTgt spid="30">
                                            <p:txEl>
                                              <p:pRg st="6" end="6"/>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0">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30">
                                            <p:txEl>
                                              <p:pRg st="8" end="8"/>
                                            </p:txEl>
                                          </p:spTgt>
                                        </p:tgtEl>
                                        <p:attrNameLst>
                                          <p:attrName>style.visibility</p:attrName>
                                        </p:attrNameLst>
                                      </p:cBhvr>
                                      <p:to>
                                        <p:strVal val="visible"/>
                                      </p:to>
                                    </p:set>
                                    <p:anim calcmode="lin" valueType="num">
                                      <p:cBhvr additive="base">
                                        <p:cTn id="31" dur="500" fill="hold"/>
                                        <p:tgtEl>
                                          <p:spTgt spid="30">
                                            <p:txEl>
                                              <p:pRg st="8" end="8"/>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0">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30">
                                            <p:txEl>
                                              <p:pRg st="10" end="10"/>
                                            </p:txEl>
                                          </p:spTgt>
                                        </p:tgtEl>
                                        <p:attrNameLst>
                                          <p:attrName>style.visibility</p:attrName>
                                        </p:attrNameLst>
                                      </p:cBhvr>
                                      <p:to>
                                        <p:strVal val="visible"/>
                                      </p:to>
                                    </p:set>
                                    <p:anim calcmode="lin" valueType="num">
                                      <p:cBhvr additive="base">
                                        <p:cTn id="37" dur="500" fill="hold"/>
                                        <p:tgtEl>
                                          <p:spTgt spid="30">
                                            <p:txEl>
                                              <p:pRg st="10" end="10"/>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0">
                                            <p:txEl>
                                              <p:pRg st="10" end="1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84000">
              <a:srgbClr val="767171"/>
            </a:gs>
            <a:gs pos="37000">
              <a:schemeClr val="bg2">
                <a:lumMod val="90000"/>
              </a:schemeClr>
            </a:gs>
            <a:gs pos="100000">
              <a:schemeClr val="bg2">
                <a:lumMod val="50000"/>
              </a:schemeClr>
            </a:gs>
          </a:gsLst>
          <a:lin ang="5400000" scaled="1"/>
        </a:gradFill>
        <a:effectLst/>
      </p:bgPr>
    </p:bg>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381739" y="0"/>
            <a:ext cx="6096000" cy="6858000"/>
          </a:xfrm>
        </p:spPr>
      </p:pic>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3</a:t>
            </a:fld>
            <a:endParaRPr lang="en-US" dirty="0"/>
          </a:p>
        </p:txBody>
      </p:sp>
      <p:sp>
        <p:nvSpPr>
          <p:cNvPr id="4" name="Title 3">
            <a:extLst>
              <a:ext uri="{FF2B5EF4-FFF2-40B4-BE49-F238E27FC236}">
                <a16:creationId xmlns:a16="http://schemas.microsoft.com/office/drawing/2014/main" id="{2E39340F-B797-4259-B0F3-D8668770BBE2}"/>
              </a:ext>
            </a:extLst>
          </p:cNvPr>
          <p:cNvSpPr>
            <a:spLocks noGrp="1"/>
          </p:cNvSpPr>
          <p:nvPr>
            <p:ph type="title"/>
          </p:nvPr>
        </p:nvSpPr>
        <p:spPr>
          <a:xfrm>
            <a:off x="5886450" y="415755"/>
            <a:ext cx="5251450" cy="596300"/>
          </a:xfrm>
        </p:spPr>
        <p:txBody>
          <a:bodyPr>
            <a:noAutofit/>
          </a:bodyPr>
          <a:lstStyle/>
          <a:p>
            <a:r>
              <a:rPr lang="en-US" sz="3000" dirty="0">
                <a:latin typeface="Arial" panose="020B0604020202020204" pitchFamily="34" charset="0"/>
                <a:cs typeface="Arial" panose="020B0604020202020204" pitchFamily="34" charset="0"/>
              </a:rPr>
              <a:t>Overview:</a:t>
            </a:r>
          </a:p>
        </p:txBody>
      </p:sp>
      <p:sp>
        <p:nvSpPr>
          <p:cNvPr id="3" name="TextBox 2">
            <a:extLst>
              <a:ext uri="{FF2B5EF4-FFF2-40B4-BE49-F238E27FC236}">
                <a16:creationId xmlns:a16="http://schemas.microsoft.com/office/drawing/2014/main" id="{3E635709-6DCD-4A2A-A1CE-0ACDE2474B03}"/>
              </a:ext>
            </a:extLst>
          </p:cNvPr>
          <p:cNvSpPr txBox="1"/>
          <p:nvPr/>
        </p:nvSpPr>
        <p:spPr>
          <a:xfrm>
            <a:off x="5524634" y="1481328"/>
            <a:ext cx="6332737" cy="369332"/>
          </a:xfrm>
          <a:prstGeom prst="rect">
            <a:avLst/>
          </a:prstGeom>
          <a:noFill/>
        </p:spPr>
        <p:txBody>
          <a:bodyPr wrap="square" rtlCol="0">
            <a:spAutoFit/>
          </a:bodyPr>
          <a:lstStyle/>
          <a:p>
            <a:pPr marL="285750" indent="-285750">
              <a:buFont typeface="Wingdings" panose="05000000000000000000" pitchFamily="2" charset="2"/>
              <a:buChar char="§"/>
            </a:pPr>
            <a:endParaRPr lang="en-US"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C00A59EF-E56A-4916-8FEE-96A09F30F89F}"/>
              </a:ext>
            </a:extLst>
          </p:cNvPr>
          <p:cNvSpPr txBox="1"/>
          <p:nvPr/>
        </p:nvSpPr>
        <p:spPr>
          <a:xfrm>
            <a:off x="5694583" y="1121140"/>
            <a:ext cx="5953483" cy="507831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Ethics is the ability to think critically about moral values which determine our actions when interacting with another person.</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Artificial Intelligence (AI) is an intelligent machine which runs with a set of programs developed for performing certain tasks which require human Intelligence.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Ethics of AI are principle sets developed for AI to function in a society with interaction with humans ethically.</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AI technology has been started to be introduced in various sectors which typically require human intelligence to do certain types of tasks.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However, even with the many benefits AI has brought it also has its many downsides. There have been many reports of the misuse of AI technology. This begs the question if who should be responsible for the mistake made by AI?</a:t>
            </a:r>
          </a:p>
        </p:txBody>
      </p:sp>
    </p:spTree>
    <p:extLst>
      <p:ext uri="{BB962C8B-B14F-4D97-AF65-F5344CB8AC3E}">
        <p14:creationId xmlns:p14="http://schemas.microsoft.com/office/powerpoint/2010/main" val="3578503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75000">
              <a:schemeClr val="accent5">
                <a:lumMod val="40000"/>
                <a:lumOff val="60000"/>
              </a:schemeClr>
            </a:gs>
            <a:gs pos="44000">
              <a:srgbClr val="C1DCD1"/>
            </a:gs>
            <a:gs pos="25000">
              <a:schemeClr val="accent6">
                <a:lumMod val="20000"/>
                <a:lumOff val="80000"/>
              </a:schemeClr>
            </a:gs>
            <a:gs pos="0">
              <a:schemeClr val="accent1">
                <a:lumMod val="5000"/>
                <a:lumOff val="95000"/>
              </a:schemeClr>
            </a:gs>
            <a:gs pos="100000">
              <a:srgbClr val="8CB9F2"/>
            </a:gs>
          </a:gsLst>
          <a:lin ang="5400000" scaled="1"/>
        </a:gra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63B2F387-344F-4BD0-BC6F-DF672ACFFDFE}"/>
              </a:ext>
            </a:extLst>
          </p:cNvPr>
          <p:cNvSpPr/>
          <p:nvPr/>
        </p:nvSpPr>
        <p:spPr>
          <a:xfrm rot="19582770">
            <a:off x="6286132" y="655967"/>
            <a:ext cx="7155340" cy="4902750"/>
          </a:xfrm>
          <a:custGeom>
            <a:avLst/>
            <a:gdLst>
              <a:gd name="connsiteX0" fmla="*/ 6205552 w 6205552"/>
              <a:gd name="connsiteY0" fmla="*/ 3542463 h 5190288"/>
              <a:gd name="connsiteX1" fmla="*/ 6205552 w 6205552"/>
              <a:gd name="connsiteY1" fmla="*/ 5190288 h 5190288"/>
              <a:gd name="connsiteX2" fmla="*/ 1043002 w 6205552"/>
              <a:gd name="connsiteY2" fmla="*/ 5190288 h 5190288"/>
              <a:gd name="connsiteX3" fmla="*/ 1043002 w 6205552"/>
              <a:gd name="connsiteY3" fmla="*/ 3542463 h 5190288"/>
              <a:gd name="connsiteX4" fmla="*/ 5162550 w 6205552"/>
              <a:gd name="connsiteY4" fmla="*/ 1773750 h 5190288"/>
              <a:gd name="connsiteX5" fmla="*/ 5162550 w 6205552"/>
              <a:gd name="connsiteY5" fmla="*/ 3421575 h 5190288"/>
              <a:gd name="connsiteX6" fmla="*/ 0 w 6205552"/>
              <a:gd name="connsiteY6" fmla="*/ 3421575 h 5190288"/>
              <a:gd name="connsiteX7" fmla="*/ 0 w 6205552"/>
              <a:gd name="connsiteY7" fmla="*/ 1773750 h 5190288"/>
              <a:gd name="connsiteX8" fmla="*/ 6090296 w 6205552"/>
              <a:gd name="connsiteY8" fmla="*/ 0 h 5190288"/>
              <a:gd name="connsiteX9" fmla="*/ 6090296 w 6205552"/>
              <a:gd name="connsiteY9" fmla="*/ 1647825 h 5190288"/>
              <a:gd name="connsiteX10" fmla="*/ 927746 w 6205552"/>
              <a:gd name="connsiteY10" fmla="*/ 1647825 h 5190288"/>
              <a:gd name="connsiteX11" fmla="*/ 927746 w 6205552"/>
              <a:gd name="connsiteY11" fmla="*/ 0 h 519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5552" h="5190288">
                <a:moveTo>
                  <a:pt x="6205552" y="3542463"/>
                </a:moveTo>
                <a:lnTo>
                  <a:pt x="6205552" y="5190288"/>
                </a:lnTo>
                <a:lnTo>
                  <a:pt x="1043002" y="5190288"/>
                </a:lnTo>
                <a:lnTo>
                  <a:pt x="1043002" y="3542463"/>
                </a:lnTo>
                <a:close/>
                <a:moveTo>
                  <a:pt x="5162550" y="1773750"/>
                </a:moveTo>
                <a:lnTo>
                  <a:pt x="5162550" y="3421575"/>
                </a:lnTo>
                <a:lnTo>
                  <a:pt x="0" y="3421575"/>
                </a:lnTo>
                <a:lnTo>
                  <a:pt x="0" y="1773750"/>
                </a:lnTo>
                <a:close/>
                <a:moveTo>
                  <a:pt x="6090296" y="0"/>
                </a:moveTo>
                <a:lnTo>
                  <a:pt x="6090296" y="1647825"/>
                </a:lnTo>
                <a:lnTo>
                  <a:pt x="927746" y="1647825"/>
                </a:lnTo>
                <a:lnTo>
                  <a:pt x="927746" y="0"/>
                </a:lnTo>
                <a:close/>
              </a:path>
            </a:pathLst>
          </a:custGeom>
          <a:blipFill dpi="0" rotWithShape="0">
            <a:blip r:embed="rId2">
              <a:alphaModFix amt="87000"/>
            </a:blip>
            <a:srcRect/>
            <a:stretch>
              <a:fillRect l="-21000" t="12000" r="-10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extBox 1">
            <a:extLst>
              <a:ext uri="{FF2B5EF4-FFF2-40B4-BE49-F238E27FC236}">
                <a16:creationId xmlns:a16="http://schemas.microsoft.com/office/drawing/2014/main" id="{30786147-2908-41A1-BC34-A4BA756CD58D}"/>
              </a:ext>
            </a:extLst>
          </p:cNvPr>
          <p:cNvSpPr txBox="1"/>
          <p:nvPr/>
        </p:nvSpPr>
        <p:spPr>
          <a:xfrm>
            <a:off x="310718" y="195309"/>
            <a:ext cx="6312024" cy="954107"/>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Current &amp; Future challenges related to the topic:</a:t>
            </a:r>
          </a:p>
        </p:txBody>
      </p:sp>
      <p:sp>
        <p:nvSpPr>
          <p:cNvPr id="3" name="TextBox 2">
            <a:extLst>
              <a:ext uri="{FF2B5EF4-FFF2-40B4-BE49-F238E27FC236}">
                <a16:creationId xmlns:a16="http://schemas.microsoft.com/office/drawing/2014/main" id="{A1733D6D-2DD4-48BB-84C8-E0EE2058D907}"/>
              </a:ext>
            </a:extLst>
          </p:cNvPr>
          <p:cNvSpPr txBox="1"/>
          <p:nvPr/>
        </p:nvSpPr>
        <p:spPr>
          <a:xfrm>
            <a:off x="204185" y="1353490"/>
            <a:ext cx="6071794" cy="4524315"/>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Safety &amp; Reliability: Exploitation of vulnerable systems, unforeseen scenarios in the real world, and lack of clear rules and regulations may hinder development and deployment.</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Data Security &amp; Privacy: Vulnerable software is open to manipulations and hacking, access to sensitive personal information.</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Decision making: Rare and unexpected may confuse AI’s perception, and high-risk situations involving weapons, and medical procedures require ethical and moral decision-making.</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Data Bias: AI are trained from historical data, and biased data may lead to discriminatory outcomes.</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Accountability: AI’s function as “Black Boxes” which lead to difficult interpretation of its decisions. They should be implemented with clear boundaries.</a:t>
            </a:r>
          </a:p>
        </p:txBody>
      </p:sp>
    </p:spTree>
    <p:extLst>
      <p:ext uri="{BB962C8B-B14F-4D97-AF65-F5344CB8AC3E}">
        <p14:creationId xmlns:p14="http://schemas.microsoft.com/office/powerpoint/2010/main" val="489761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64000">
              <a:schemeClr val="accent2">
                <a:lumMod val="40000"/>
                <a:lumOff val="60000"/>
              </a:schemeClr>
            </a:gs>
            <a:gs pos="34000">
              <a:schemeClr val="accent2">
                <a:lumMod val="40000"/>
                <a:lumOff val="60000"/>
              </a:schemeClr>
            </a:gs>
            <a:gs pos="0">
              <a:schemeClr val="accent1">
                <a:lumMod val="5000"/>
                <a:lumOff val="95000"/>
              </a:schemeClr>
            </a:gs>
            <a:gs pos="100000">
              <a:schemeClr val="accent2">
                <a:lumMod val="60000"/>
                <a:lumOff val="40000"/>
              </a:schemeClr>
            </a:gs>
          </a:gsLst>
          <a:lin ang="5400000" scaled="1"/>
        </a:gra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5EE8782D-5467-45E5-A78B-D6B42C98E0C9}"/>
              </a:ext>
            </a:extLst>
          </p:cNvPr>
          <p:cNvSpPr/>
          <p:nvPr/>
        </p:nvSpPr>
        <p:spPr>
          <a:xfrm rot="19472239">
            <a:off x="-30763" y="1440530"/>
            <a:ext cx="5251450" cy="3802787"/>
          </a:xfrm>
          <a:custGeom>
            <a:avLst/>
            <a:gdLst>
              <a:gd name="connsiteX0" fmla="*/ 5381067 w 5884566"/>
              <a:gd name="connsiteY0" fmla="*/ 1064871 h 4988690"/>
              <a:gd name="connsiteX1" fmla="*/ 5884566 w 5884566"/>
              <a:gd name="connsiteY1" fmla="*/ 1568370 h 4988690"/>
              <a:gd name="connsiteX2" fmla="*/ 5884565 w 5884566"/>
              <a:gd name="connsiteY2" fmla="*/ 3813859 h 4988690"/>
              <a:gd name="connsiteX3" fmla="*/ 5381066 w 5884566"/>
              <a:gd name="connsiteY3" fmla="*/ 4317358 h 4988690"/>
              <a:gd name="connsiteX4" fmla="*/ 5381067 w 5884566"/>
              <a:gd name="connsiteY4" fmla="*/ 4317357 h 4988690"/>
              <a:gd name="connsiteX5" fmla="*/ 4877568 w 5884566"/>
              <a:gd name="connsiteY5" fmla="*/ 3813858 h 4988690"/>
              <a:gd name="connsiteX6" fmla="*/ 4877568 w 5884566"/>
              <a:gd name="connsiteY6" fmla="*/ 1568370 h 4988690"/>
              <a:gd name="connsiteX7" fmla="*/ 5381067 w 5884566"/>
              <a:gd name="connsiteY7" fmla="*/ 1064871 h 4988690"/>
              <a:gd name="connsiteX8" fmla="*/ 503499 w 5884566"/>
              <a:gd name="connsiteY8" fmla="*/ 1064871 h 4988690"/>
              <a:gd name="connsiteX9" fmla="*/ 1006998 w 5884566"/>
              <a:gd name="connsiteY9" fmla="*/ 1568370 h 4988690"/>
              <a:gd name="connsiteX10" fmla="*/ 1006997 w 5884566"/>
              <a:gd name="connsiteY10" fmla="*/ 3813859 h 4988690"/>
              <a:gd name="connsiteX11" fmla="*/ 503498 w 5884566"/>
              <a:gd name="connsiteY11" fmla="*/ 4317358 h 4988690"/>
              <a:gd name="connsiteX12" fmla="*/ 503499 w 5884566"/>
              <a:gd name="connsiteY12" fmla="*/ 4317357 h 4988690"/>
              <a:gd name="connsiteX13" fmla="*/ 0 w 5884566"/>
              <a:gd name="connsiteY13" fmla="*/ 3813858 h 4988690"/>
              <a:gd name="connsiteX14" fmla="*/ 0 w 5884566"/>
              <a:gd name="connsiteY14" fmla="*/ 1568370 h 4988690"/>
              <a:gd name="connsiteX15" fmla="*/ 503499 w 5884566"/>
              <a:gd name="connsiteY15" fmla="*/ 1064871 h 4988690"/>
              <a:gd name="connsiteX16" fmla="*/ 1703041 w 5884566"/>
              <a:gd name="connsiteY16" fmla="*/ 303837 h 4988690"/>
              <a:gd name="connsiteX17" fmla="*/ 2206540 w 5884566"/>
              <a:gd name="connsiteY17" fmla="*/ 807336 h 4988690"/>
              <a:gd name="connsiteX18" fmla="*/ 2206539 w 5884566"/>
              <a:gd name="connsiteY18" fmla="*/ 4317358 h 4988690"/>
              <a:gd name="connsiteX19" fmla="*/ 1703040 w 5884566"/>
              <a:gd name="connsiteY19" fmla="*/ 4820857 h 4988690"/>
              <a:gd name="connsiteX20" fmla="*/ 1703041 w 5884566"/>
              <a:gd name="connsiteY20" fmla="*/ 4820856 h 4988690"/>
              <a:gd name="connsiteX21" fmla="*/ 1199542 w 5884566"/>
              <a:gd name="connsiteY21" fmla="*/ 4317357 h 4988690"/>
              <a:gd name="connsiteX22" fmla="*/ 1199542 w 5884566"/>
              <a:gd name="connsiteY22" fmla="*/ 807336 h 4988690"/>
              <a:gd name="connsiteX23" fmla="*/ 1703041 w 5884566"/>
              <a:gd name="connsiteY23" fmla="*/ 303837 h 4988690"/>
              <a:gd name="connsiteX24" fmla="*/ 4141825 w 5884566"/>
              <a:gd name="connsiteY24" fmla="*/ 303837 h 4988690"/>
              <a:gd name="connsiteX25" fmla="*/ 4645324 w 5884566"/>
              <a:gd name="connsiteY25" fmla="*/ 807336 h 4988690"/>
              <a:gd name="connsiteX26" fmla="*/ 4645323 w 5884566"/>
              <a:gd name="connsiteY26" fmla="*/ 4317358 h 4988690"/>
              <a:gd name="connsiteX27" fmla="*/ 4141824 w 5884566"/>
              <a:gd name="connsiteY27" fmla="*/ 4820857 h 4988690"/>
              <a:gd name="connsiteX28" fmla="*/ 4141825 w 5884566"/>
              <a:gd name="connsiteY28" fmla="*/ 4820856 h 4988690"/>
              <a:gd name="connsiteX29" fmla="*/ 3638326 w 5884566"/>
              <a:gd name="connsiteY29" fmla="*/ 4317357 h 4988690"/>
              <a:gd name="connsiteX30" fmla="*/ 3638326 w 5884566"/>
              <a:gd name="connsiteY30" fmla="*/ 807336 h 4988690"/>
              <a:gd name="connsiteX31" fmla="*/ 4141825 w 5884566"/>
              <a:gd name="connsiteY31" fmla="*/ 303837 h 4988690"/>
              <a:gd name="connsiteX32" fmla="*/ 2910859 w 5884566"/>
              <a:gd name="connsiteY32" fmla="*/ 0 h 4988690"/>
              <a:gd name="connsiteX33" fmla="*/ 3414358 w 5884566"/>
              <a:gd name="connsiteY33" fmla="*/ 503499 h 4988690"/>
              <a:gd name="connsiteX34" fmla="*/ 3414357 w 5884566"/>
              <a:gd name="connsiteY34" fmla="*/ 4485191 h 4988690"/>
              <a:gd name="connsiteX35" fmla="*/ 2910858 w 5884566"/>
              <a:gd name="connsiteY35" fmla="*/ 4988690 h 4988690"/>
              <a:gd name="connsiteX36" fmla="*/ 2910859 w 5884566"/>
              <a:gd name="connsiteY36" fmla="*/ 4988689 h 4988690"/>
              <a:gd name="connsiteX37" fmla="*/ 2407360 w 5884566"/>
              <a:gd name="connsiteY37" fmla="*/ 4485190 h 4988690"/>
              <a:gd name="connsiteX38" fmla="*/ 2407360 w 5884566"/>
              <a:gd name="connsiteY38" fmla="*/ 503499 h 4988690"/>
              <a:gd name="connsiteX39" fmla="*/ 2910859 w 5884566"/>
              <a:gd name="connsiteY39" fmla="*/ 0 h 4988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884566" h="4988690">
                <a:moveTo>
                  <a:pt x="5381067" y="1064871"/>
                </a:moveTo>
                <a:cubicBezTo>
                  <a:pt x="5659142" y="1064871"/>
                  <a:pt x="5884566" y="1290295"/>
                  <a:pt x="5884566" y="1568370"/>
                </a:cubicBezTo>
                <a:cubicBezTo>
                  <a:pt x="5884566" y="2316866"/>
                  <a:pt x="5884565" y="3065363"/>
                  <a:pt x="5884565" y="3813859"/>
                </a:cubicBezTo>
                <a:cubicBezTo>
                  <a:pt x="5884565" y="4091934"/>
                  <a:pt x="5659141" y="4317358"/>
                  <a:pt x="5381066" y="4317358"/>
                </a:cubicBezTo>
                <a:lnTo>
                  <a:pt x="5381067" y="4317357"/>
                </a:lnTo>
                <a:cubicBezTo>
                  <a:pt x="5102992" y="4317357"/>
                  <a:pt x="4877568" y="4091933"/>
                  <a:pt x="4877568" y="3813858"/>
                </a:cubicBezTo>
                <a:lnTo>
                  <a:pt x="4877568" y="1568370"/>
                </a:lnTo>
                <a:cubicBezTo>
                  <a:pt x="4877568" y="1290295"/>
                  <a:pt x="5102992" y="1064871"/>
                  <a:pt x="5381067" y="1064871"/>
                </a:cubicBezTo>
                <a:close/>
                <a:moveTo>
                  <a:pt x="503499" y="1064871"/>
                </a:moveTo>
                <a:cubicBezTo>
                  <a:pt x="781574" y="1064871"/>
                  <a:pt x="1006998" y="1290295"/>
                  <a:pt x="1006998" y="1568370"/>
                </a:cubicBezTo>
                <a:cubicBezTo>
                  <a:pt x="1006998" y="2316866"/>
                  <a:pt x="1006997" y="3065363"/>
                  <a:pt x="1006997" y="3813859"/>
                </a:cubicBezTo>
                <a:cubicBezTo>
                  <a:pt x="1006997" y="4091934"/>
                  <a:pt x="781573" y="4317358"/>
                  <a:pt x="503498" y="4317358"/>
                </a:cubicBezTo>
                <a:lnTo>
                  <a:pt x="503499" y="4317357"/>
                </a:lnTo>
                <a:cubicBezTo>
                  <a:pt x="225424" y="4317357"/>
                  <a:pt x="0" y="4091933"/>
                  <a:pt x="0" y="3813858"/>
                </a:cubicBezTo>
                <a:lnTo>
                  <a:pt x="0" y="1568370"/>
                </a:lnTo>
                <a:cubicBezTo>
                  <a:pt x="0" y="1290295"/>
                  <a:pt x="225424" y="1064871"/>
                  <a:pt x="503499" y="1064871"/>
                </a:cubicBezTo>
                <a:close/>
                <a:moveTo>
                  <a:pt x="1703041" y="303837"/>
                </a:moveTo>
                <a:cubicBezTo>
                  <a:pt x="1981116" y="303837"/>
                  <a:pt x="2206540" y="529261"/>
                  <a:pt x="2206540" y="807336"/>
                </a:cubicBezTo>
                <a:cubicBezTo>
                  <a:pt x="2206540" y="1977343"/>
                  <a:pt x="2206539" y="3147351"/>
                  <a:pt x="2206539" y="4317358"/>
                </a:cubicBezTo>
                <a:cubicBezTo>
                  <a:pt x="2206539" y="4595433"/>
                  <a:pt x="1981115" y="4820857"/>
                  <a:pt x="1703040" y="4820857"/>
                </a:cubicBezTo>
                <a:lnTo>
                  <a:pt x="1703041" y="4820856"/>
                </a:lnTo>
                <a:cubicBezTo>
                  <a:pt x="1424966" y="4820856"/>
                  <a:pt x="1199542" y="4595432"/>
                  <a:pt x="1199542" y="4317357"/>
                </a:cubicBezTo>
                <a:lnTo>
                  <a:pt x="1199542" y="807336"/>
                </a:lnTo>
                <a:cubicBezTo>
                  <a:pt x="1199542" y="529261"/>
                  <a:pt x="1424966" y="303837"/>
                  <a:pt x="1703041" y="303837"/>
                </a:cubicBezTo>
                <a:close/>
                <a:moveTo>
                  <a:pt x="4141825" y="303837"/>
                </a:moveTo>
                <a:cubicBezTo>
                  <a:pt x="4419900" y="303837"/>
                  <a:pt x="4645324" y="529261"/>
                  <a:pt x="4645324" y="807336"/>
                </a:cubicBezTo>
                <a:cubicBezTo>
                  <a:pt x="4645324" y="1977343"/>
                  <a:pt x="4645323" y="3147351"/>
                  <a:pt x="4645323" y="4317358"/>
                </a:cubicBezTo>
                <a:cubicBezTo>
                  <a:pt x="4645323" y="4595433"/>
                  <a:pt x="4419899" y="4820857"/>
                  <a:pt x="4141824" y="4820857"/>
                </a:cubicBezTo>
                <a:lnTo>
                  <a:pt x="4141825" y="4820856"/>
                </a:lnTo>
                <a:cubicBezTo>
                  <a:pt x="3863750" y="4820856"/>
                  <a:pt x="3638326" y="4595432"/>
                  <a:pt x="3638326" y="4317357"/>
                </a:cubicBezTo>
                <a:lnTo>
                  <a:pt x="3638326" y="807336"/>
                </a:lnTo>
                <a:cubicBezTo>
                  <a:pt x="3638326" y="529261"/>
                  <a:pt x="3863750" y="303837"/>
                  <a:pt x="4141825" y="303837"/>
                </a:cubicBezTo>
                <a:close/>
                <a:moveTo>
                  <a:pt x="2910859" y="0"/>
                </a:moveTo>
                <a:cubicBezTo>
                  <a:pt x="3188934" y="0"/>
                  <a:pt x="3414358" y="225424"/>
                  <a:pt x="3414358" y="503499"/>
                </a:cubicBezTo>
                <a:cubicBezTo>
                  <a:pt x="3414358" y="1830730"/>
                  <a:pt x="3414357" y="3157960"/>
                  <a:pt x="3414357" y="4485191"/>
                </a:cubicBezTo>
                <a:cubicBezTo>
                  <a:pt x="3414357" y="4763266"/>
                  <a:pt x="3188933" y="4988690"/>
                  <a:pt x="2910858" y="4988690"/>
                </a:cubicBezTo>
                <a:lnTo>
                  <a:pt x="2910859" y="4988689"/>
                </a:lnTo>
                <a:cubicBezTo>
                  <a:pt x="2632784" y="4988689"/>
                  <a:pt x="2407360" y="4763265"/>
                  <a:pt x="2407360" y="4485190"/>
                </a:cubicBezTo>
                <a:lnTo>
                  <a:pt x="2407360" y="503499"/>
                </a:lnTo>
                <a:cubicBezTo>
                  <a:pt x="2407360" y="225424"/>
                  <a:pt x="2632784" y="0"/>
                  <a:pt x="2910859" y="0"/>
                </a:cubicBezTo>
                <a:close/>
              </a:path>
            </a:pathLst>
          </a:custGeom>
          <a:blipFill dpi="0" rotWithShape="0">
            <a:blip r:embed="rId2">
              <a:alphaModFix amt="87000"/>
            </a:blip>
            <a:srcRect/>
            <a:stretch>
              <a:fillRect l="-16000" t="-1000" r="-12000" b="-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extBox 1">
            <a:extLst>
              <a:ext uri="{FF2B5EF4-FFF2-40B4-BE49-F238E27FC236}">
                <a16:creationId xmlns:a16="http://schemas.microsoft.com/office/drawing/2014/main" id="{0F3FFCBE-F7E9-4FBF-AFCD-18855F039BCD}"/>
              </a:ext>
            </a:extLst>
          </p:cNvPr>
          <p:cNvSpPr txBox="1"/>
          <p:nvPr/>
        </p:nvSpPr>
        <p:spPr>
          <a:xfrm>
            <a:off x="5628443" y="435006"/>
            <a:ext cx="5956916" cy="830997"/>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How AI is significant to Connected Autonomous Vehicles:</a:t>
            </a:r>
          </a:p>
        </p:txBody>
      </p:sp>
      <p:sp>
        <p:nvSpPr>
          <p:cNvPr id="5" name="TextBox 4">
            <a:extLst>
              <a:ext uri="{FF2B5EF4-FFF2-40B4-BE49-F238E27FC236}">
                <a16:creationId xmlns:a16="http://schemas.microsoft.com/office/drawing/2014/main" id="{6080085F-BA07-4D62-A4E8-A98C689A4875}"/>
              </a:ext>
            </a:extLst>
          </p:cNvPr>
          <p:cNvSpPr txBox="1"/>
          <p:nvPr/>
        </p:nvSpPr>
        <p:spPr>
          <a:xfrm>
            <a:off x="5628443" y="1597981"/>
            <a:ext cx="6161103" cy="3693319"/>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Navigation: Real-time planning of path to destination with the help of data from GPS and cameras, for route planning, obstacle avoidance, etc.</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Enhanced Safety &amp; Driver Assistance: Use of various sensors including camera and radar, to formulate an algorithm to perform tasks such as – lane change, evasive maneuvers, cruise control, auto park, etc.</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Maintenance: AI can analyze data collected from the vehicle system and decide whether it needs any maintenance. This prevents breakdowns.</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Personalised User Experience: AI enables users to get a personalised driving experience in automobiles such as – voice control, and infotainment system.</a:t>
            </a:r>
          </a:p>
        </p:txBody>
      </p:sp>
    </p:spTree>
    <p:extLst>
      <p:ext uri="{BB962C8B-B14F-4D97-AF65-F5344CB8AC3E}">
        <p14:creationId xmlns:p14="http://schemas.microsoft.com/office/powerpoint/2010/main" val="2645347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64000">
              <a:srgbClr val="E3E6E6"/>
            </a:gs>
            <a:gs pos="34000">
              <a:srgbClr val="C5C8C8"/>
            </a:gs>
            <a:gs pos="0">
              <a:schemeClr val="accent1">
                <a:lumMod val="5000"/>
                <a:lumOff val="95000"/>
              </a:schemeClr>
            </a:gs>
            <a:gs pos="100000">
              <a:srgbClr val="525453"/>
            </a:gs>
          </a:gsLst>
          <a:lin ang="5400000" scaled="1"/>
        </a:gradFill>
        <a:effectLst/>
      </p:bgPr>
    </p:bg>
    <p:spTree>
      <p:nvGrpSpPr>
        <p:cNvPr id="1" name=""/>
        <p:cNvGrpSpPr/>
        <p:nvPr/>
      </p:nvGrpSpPr>
      <p:grpSpPr>
        <a:xfrm>
          <a:off x="0" y="0"/>
          <a:ext cx="0" cy="0"/>
          <a:chOff x="0" y="0"/>
          <a:chExt cx="0" cy="0"/>
        </a:xfrm>
      </p:grpSpPr>
      <p:sp>
        <p:nvSpPr>
          <p:cNvPr id="56" name="Freeform: Shape 55">
            <a:extLst>
              <a:ext uri="{FF2B5EF4-FFF2-40B4-BE49-F238E27FC236}">
                <a16:creationId xmlns:a16="http://schemas.microsoft.com/office/drawing/2014/main" id="{3186820A-69A2-4418-9D79-F3B184C4B1B9}"/>
              </a:ext>
            </a:extLst>
          </p:cNvPr>
          <p:cNvSpPr/>
          <p:nvPr/>
        </p:nvSpPr>
        <p:spPr>
          <a:xfrm>
            <a:off x="6454066" y="701336"/>
            <a:ext cx="5784258" cy="5575035"/>
          </a:xfrm>
          <a:custGeom>
            <a:avLst/>
            <a:gdLst>
              <a:gd name="connsiteX0" fmla="*/ 3700080 w 6142324"/>
              <a:gd name="connsiteY0" fmla="*/ 0 h 6857999"/>
              <a:gd name="connsiteX1" fmla="*/ 5135341 w 6142324"/>
              <a:gd name="connsiteY1" fmla="*/ 0 h 6857999"/>
              <a:gd name="connsiteX2" fmla="*/ 5135341 w 6142324"/>
              <a:gd name="connsiteY2" fmla="*/ 292263 h 6857999"/>
              <a:gd name="connsiteX3" fmla="*/ 5135341 w 6142324"/>
              <a:gd name="connsiteY3" fmla="*/ 1368708 h 6857999"/>
              <a:gd name="connsiteX4" fmla="*/ 6049741 w 6142324"/>
              <a:gd name="connsiteY4" fmla="*/ 1368708 h 6857999"/>
              <a:gd name="connsiteX5" fmla="*/ 6049741 w 6142324"/>
              <a:gd name="connsiteY5" fmla="*/ 2688220 h 6857999"/>
              <a:gd name="connsiteX6" fmla="*/ 6084459 w 6142324"/>
              <a:gd name="connsiteY6" fmla="*/ 2688220 h 6857999"/>
              <a:gd name="connsiteX7" fmla="*/ 6084459 w 6142324"/>
              <a:gd name="connsiteY7" fmla="*/ 2948653 h 6857999"/>
              <a:gd name="connsiteX8" fmla="*/ 6099892 w 6142324"/>
              <a:gd name="connsiteY8" fmla="*/ 2948653 h 6857999"/>
              <a:gd name="connsiteX9" fmla="*/ 6099892 w 6142324"/>
              <a:gd name="connsiteY9" fmla="*/ 4375230 h 6857999"/>
              <a:gd name="connsiteX10" fmla="*/ 6142324 w 6142324"/>
              <a:gd name="connsiteY10" fmla="*/ 4375230 h 6857999"/>
              <a:gd name="connsiteX11" fmla="*/ 6142324 w 6142324"/>
              <a:gd name="connsiteY11" fmla="*/ 5937812 h 6857999"/>
              <a:gd name="connsiteX12" fmla="*/ 6132673 w 6142324"/>
              <a:gd name="connsiteY12" fmla="*/ 5937812 h 6857999"/>
              <a:gd name="connsiteX13" fmla="*/ 6132673 w 6142324"/>
              <a:gd name="connsiteY13" fmla="*/ 6843532 h 6857999"/>
              <a:gd name="connsiteX14" fmla="*/ 4697412 w 6142324"/>
              <a:gd name="connsiteY14" fmla="*/ 6843532 h 6857999"/>
              <a:gd name="connsiteX15" fmla="*/ 4697412 w 6142324"/>
              <a:gd name="connsiteY15" fmla="*/ 6719103 h 6857999"/>
              <a:gd name="connsiteX16" fmla="*/ 4687762 w 6142324"/>
              <a:gd name="connsiteY16" fmla="*/ 6719103 h 6857999"/>
              <a:gd name="connsiteX17" fmla="*/ 4687762 w 6142324"/>
              <a:gd name="connsiteY17" fmla="*/ 5926237 h 6857999"/>
              <a:gd name="connsiteX18" fmla="*/ 3345101 w 6142324"/>
              <a:gd name="connsiteY18" fmla="*/ 5926237 h 6857999"/>
              <a:gd name="connsiteX19" fmla="*/ 3345101 w 6142324"/>
              <a:gd name="connsiteY19" fmla="*/ 5853896 h 6857999"/>
              <a:gd name="connsiteX20" fmla="*/ 3329698 w 6142324"/>
              <a:gd name="connsiteY20" fmla="*/ 5853896 h 6857999"/>
              <a:gd name="connsiteX21" fmla="*/ 3329698 w 6142324"/>
              <a:gd name="connsiteY21" fmla="*/ 6857999 h 6857999"/>
              <a:gd name="connsiteX22" fmla="*/ 1894437 w 6142324"/>
              <a:gd name="connsiteY22" fmla="*/ 6857999 h 6857999"/>
              <a:gd name="connsiteX23" fmla="*/ 1894437 w 6142324"/>
              <a:gd name="connsiteY23" fmla="*/ 5793129 h 6857999"/>
              <a:gd name="connsiteX24" fmla="*/ 1813412 w 6142324"/>
              <a:gd name="connsiteY24" fmla="*/ 5793129 h 6857999"/>
              <a:gd name="connsiteX25" fmla="*/ 1475754 w 6142324"/>
              <a:gd name="connsiteY25" fmla="*/ 5793129 h 6857999"/>
              <a:gd name="connsiteX26" fmla="*/ 1475754 w 6142324"/>
              <a:gd name="connsiteY26" fmla="*/ 6533907 h 6857999"/>
              <a:gd name="connsiteX27" fmla="*/ 40493 w 6142324"/>
              <a:gd name="connsiteY27" fmla="*/ 6533907 h 6857999"/>
              <a:gd name="connsiteX28" fmla="*/ 40493 w 6142324"/>
              <a:gd name="connsiteY28" fmla="*/ 4971325 h 6857999"/>
              <a:gd name="connsiteX29" fmla="*/ 378151 w 6142324"/>
              <a:gd name="connsiteY29" fmla="*/ 4971325 h 6857999"/>
              <a:gd name="connsiteX30" fmla="*/ 378151 w 6142324"/>
              <a:gd name="connsiteY30" fmla="*/ 4708001 h 6857999"/>
              <a:gd name="connsiteX31" fmla="*/ 0 w 6142324"/>
              <a:gd name="connsiteY31" fmla="*/ 4708001 h 6857999"/>
              <a:gd name="connsiteX32" fmla="*/ 0 w 6142324"/>
              <a:gd name="connsiteY32" fmla="*/ 3145419 h 6857999"/>
              <a:gd name="connsiteX33" fmla="*/ 196770 w 6142324"/>
              <a:gd name="connsiteY33" fmla="*/ 3145419 h 6857999"/>
              <a:gd name="connsiteX34" fmla="*/ 196770 w 6142324"/>
              <a:gd name="connsiteY34" fmla="*/ 2740306 h 6857999"/>
              <a:gd name="connsiteX35" fmla="*/ 109958 w 6142324"/>
              <a:gd name="connsiteY35" fmla="*/ 2740306 h 6857999"/>
              <a:gd name="connsiteX36" fmla="*/ 109958 w 6142324"/>
              <a:gd name="connsiteY36" fmla="*/ 1177724 h 6857999"/>
              <a:gd name="connsiteX37" fmla="*/ 447604 w 6142324"/>
              <a:gd name="connsiteY37" fmla="*/ 1177724 h 6857999"/>
              <a:gd name="connsiteX38" fmla="*/ 447604 w 6142324"/>
              <a:gd name="connsiteY38" fmla="*/ 2 h 6857999"/>
              <a:gd name="connsiteX39" fmla="*/ 1882865 w 6142324"/>
              <a:gd name="connsiteY39" fmla="*/ 2 h 6857999"/>
              <a:gd name="connsiteX40" fmla="*/ 1882865 w 6142324"/>
              <a:gd name="connsiteY40" fmla="*/ 1368709 h 6857999"/>
              <a:gd name="connsiteX41" fmla="*/ 3144501 w 6142324"/>
              <a:gd name="connsiteY41" fmla="*/ 1368709 h 6857999"/>
              <a:gd name="connsiteX42" fmla="*/ 3144501 w 6142324"/>
              <a:gd name="connsiteY42" fmla="*/ 1368709 h 6857999"/>
              <a:gd name="connsiteX43" fmla="*/ 3700080 w 6142324"/>
              <a:gd name="connsiteY43" fmla="*/ 1368709 h 6857999"/>
              <a:gd name="connsiteX44" fmla="*/ 3700080 w 6142324"/>
              <a:gd name="connsiteY44" fmla="*/ 292263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142324" h="6857999">
                <a:moveTo>
                  <a:pt x="3700080" y="0"/>
                </a:moveTo>
                <a:lnTo>
                  <a:pt x="5135341" y="0"/>
                </a:lnTo>
                <a:lnTo>
                  <a:pt x="5135341" y="292263"/>
                </a:lnTo>
                <a:lnTo>
                  <a:pt x="5135341" y="1368708"/>
                </a:lnTo>
                <a:lnTo>
                  <a:pt x="6049741" y="1368708"/>
                </a:lnTo>
                <a:lnTo>
                  <a:pt x="6049741" y="2688220"/>
                </a:lnTo>
                <a:lnTo>
                  <a:pt x="6084459" y="2688220"/>
                </a:lnTo>
                <a:lnTo>
                  <a:pt x="6084459" y="2948653"/>
                </a:lnTo>
                <a:lnTo>
                  <a:pt x="6099892" y="2948653"/>
                </a:lnTo>
                <a:lnTo>
                  <a:pt x="6099892" y="4375230"/>
                </a:lnTo>
                <a:lnTo>
                  <a:pt x="6142324" y="4375230"/>
                </a:lnTo>
                <a:lnTo>
                  <a:pt x="6142324" y="5937812"/>
                </a:lnTo>
                <a:lnTo>
                  <a:pt x="6132673" y="5937812"/>
                </a:lnTo>
                <a:lnTo>
                  <a:pt x="6132673" y="6843532"/>
                </a:lnTo>
                <a:lnTo>
                  <a:pt x="4697412" y="6843532"/>
                </a:lnTo>
                <a:lnTo>
                  <a:pt x="4697412" y="6719103"/>
                </a:lnTo>
                <a:lnTo>
                  <a:pt x="4687762" y="6719103"/>
                </a:lnTo>
                <a:lnTo>
                  <a:pt x="4687762" y="5926237"/>
                </a:lnTo>
                <a:lnTo>
                  <a:pt x="3345101" y="5926237"/>
                </a:lnTo>
                <a:lnTo>
                  <a:pt x="3345101" y="5853896"/>
                </a:lnTo>
                <a:lnTo>
                  <a:pt x="3329698" y="5853896"/>
                </a:lnTo>
                <a:lnTo>
                  <a:pt x="3329698" y="6857999"/>
                </a:lnTo>
                <a:lnTo>
                  <a:pt x="1894437" y="6857999"/>
                </a:lnTo>
                <a:lnTo>
                  <a:pt x="1894437" y="5793129"/>
                </a:lnTo>
                <a:lnTo>
                  <a:pt x="1813412" y="5793129"/>
                </a:lnTo>
                <a:lnTo>
                  <a:pt x="1475754" y="5793129"/>
                </a:lnTo>
                <a:lnTo>
                  <a:pt x="1475754" y="6533907"/>
                </a:lnTo>
                <a:lnTo>
                  <a:pt x="40493" y="6533907"/>
                </a:lnTo>
                <a:lnTo>
                  <a:pt x="40493" y="4971325"/>
                </a:lnTo>
                <a:lnTo>
                  <a:pt x="378151" y="4971325"/>
                </a:lnTo>
                <a:lnTo>
                  <a:pt x="378151" y="4708001"/>
                </a:lnTo>
                <a:lnTo>
                  <a:pt x="0" y="4708001"/>
                </a:lnTo>
                <a:lnTo>
                  <a:pt x="0" y="3145419"/>
                </a:lnTo>
                <a:lnTo>
                  <a:pt x="196770" y="3145419"/>
                </a:lnTo>
                <a:lnTo>
                  <a:pt x="196770" y="2740306"/>
                </a:lnTo>
                <a:lnTo>
                  <a:pt x="109958" y="2740306"/>
                </a:lnTo>
                <a:lnTo>
                  <a:pt x="109958" y="1177724"/>
                </a:lnTo>
                <a:lnTo>
                  <a:pt x="447604" y="1177724"/>
                </a:lnTo>
                <a:lnTo>
                  <a:pt x="447604" y="2"/>
                </a:lnTo>
                <a:lnTo>
                  <a:pt x="1882865" y="2"/>
                </a:lnTo>
                <a:lnTo>
                  <a:pt x="1882865" y="1368709"/>
                </a:lnTo>
                <a:lnTo>
                  <a:pt x="3144501" y="1368709"/>
                </a:lnTo>
                <a:lnTo>
                  <a:pt x="3144501" y="1368709"/>
                </a:lnTo>
                <a:lnTo>
                  <a:pt x="3700080" y="1368709"/>
                </a:lnTo>
                <a:lnTo>
                  <a:pt x="3700080" y="292263"/>
                </a:lnTo>
                <a:close/>
              </a:path>
            </a:pathLst>
          </a:custGeom>
          <a:blipFill dpi="0" rotWithShape="1">
            <a:blip r:embed="rId2">
              <a:alphaModFix amt="87000"/>
            </a:blip>
            <a:srcRect/>
            <a:stretch>
              <a:fillRect l="-32000" r="-23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extBox 1">
            <a:extLst>
              <a:ext uri="{FF2B5EF4-FFF2-40B4-BE49-F238E27FC236}">
                <a16:creationId xmlns:a16="http://schemas.microsoft.com/office/drawing/2014/main" id="{7F7E3A4B-33F0-41C1-8BAD-2CBD59042816}"/>
              </a:ext>
            </a:extLst>
          </p:cNvPr>
          <p:cNvSpPr txBox="1"/>
          <p:nvPr/>
        </p:nvSpPr>
        <p:spPr>
          <a:xfrm>
            <a:off x="292963" y="363984"/>
            <a:ext cx="5468645" cy="830997"/>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Implementation of AI Ethics in the Industry &amp; Significance to Future Work:</a:t>
            </a:r>
          </a:p>
        </p:txBody>
      </p:sp>
      <p:sp>
        <p:nvSpPr>
          <p:cNvPr id="5" name="TextBox 4">
            <a:extLst>
              <a:ext uri="{FF2B5EF4-FFF2-40B4-BE49-F238E27FC236}">
                <a16:creationId xmlns:a16="http://schemas.microsoft.com/office/drawing/2014/main" id="{6F6EE89D-F2F3-4380-A7DE-03C466237ED9}"/>
              </a:ext>
            </a:extLst>
          </p:cNvPr>
          <p:cNvSpPr txBox="1"/>
          <p:nvPr/>
        </p:nvSpPr>
        <p:spPr>
          <a:xfrm>
            <a:off x="292963" y="1455938"/>
            <a:ext cx="5939161" cy="4801314"/>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Implementation -</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Transparent guideline &amp; framework: Develop new guidelines that align with ethical standards such as addressing fairness, transparency &amp; accountability.</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Developing new training methods: AI is usually trained from historical data. However, new data should be used to train AI to avoid any unexpected situation and prevent bias.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Significance –</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Mitigating Discrimination – Correcting biases in AI frameworks prevents unintentional discriminatory practices. </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Data Protection &amp; Privacy – With the advancements in AI it became a threat to the privacy of personal data. Implementing privacy shields ensuring data security is a complex problem.</a:t>
            </a:r>
          </a:p>
        </p:txBody>
      </p:sp>
    </p:spTree>
    <p:extLst>
      <p:ext uri="{BB962C8B-B14F-4D97-AF65-F5344CB8AC3E}">
        <p14:creationId xmlns:p14="http://schemas.microsoft.com/office/powerpoint/2010/main" val="1446740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64000">
              <a:srgbClr val="F81C1E"/>
            </a:gs>
            <a:gs pos="50000">
              <a:srgbClr val="F85C4B"/>
            </a:gs>
            <a:gs pos="21000">
              <a:srgbClr val="EEA494"/>
            </a:gs>
            <a:gs pos="0">
              <a:schemeClr val="accent1">
                <a:lumMod val="5000"/>
                <a:lumOff val="95000"/>
              </a:schemeClr>
            </a:gs>
            <a:gs pos="100000">
              <a:srgbClr val="E0C5C9"/>
            </a:gs>
          </a:gsLst>
          <a:lin ang="5400000" scaled="1"/>
        </a:gradFill>
        <a:effectLst/>
      </p:bgPr>
    </p:bg>
    <p:spTree>
      <p:nvGrpSpPr>
        <p:cNvPr id="1" name=""/>
        <p:cNvGrpSpPr/>
        <p:nvPr/>
      </p:nvGrpSpPr>
      <p:grpSpPr>
        <a:xfrm>
          <a:off x="0" y="0"/>
          <a:ext cx="0" cy="0"/>
          <a:chOff x="0" y="0"/>
          <a:chExt cx="0" cy="0"/>
        </a:xfrm>
      </p:grpSpPr>
      <p:sp>
        <p:nvSpPr>
          <p:cNvPr id="46" name="Freeform: Shape 45">
            <a:extLst>
              <a:ext uri="{FF2B5EF4-FFF2-40B4-BE49-F238E27FC236}">
                <a16:creationId xmlns:a16="http://schemas.microsoft.com/office/drawing/2014/main" id="{87423828-885D-4835-835E-1DC8ACBCF2A3}"/>
              </a:ext>
            </a:extLst>
          </p:cNvPr>
          <p:cNvSpPr/>
          <p:nvPr/>
        </p:nvSpPr>
        <p:spPr>
          <a:xfrm rot="8384824">
            <a:off x="-996207" y="-61668"/>
            <a:ext cx="7077792" cy="6814095"/>
          </a:xfrm>
          <a:custGeom>
            <a:avLst/>
            <a:gdLst>
              <a:gd name="connsiteX0" fmla="*/ 4035371 w 8809723"/>
              <a:gd name="connsiteY0" fmla="*/ 2095009 h 8242971"/>
              <a:gd name="connsiteX1" fmla="*/ 2984795 w 8809723"/>
              <a:gd name="connsiteY1" fmla="*/ 1050576 h 8242971"/>
              <a:gd name="connsiteX2" fmla="*/ 4029227 w 8809723"/>
              <a:gd name="connsiteY2" fmla="*/ 0 h 8242971"/>
              <a:gd name="connsiteX3" fmla="*/ 4030763 w 8809723"/>
              <a:gd name="connsiteY3" fmla="*/ 523752 h 8242971"/>
              <a:gd name="connsiteX4" fmla="*/ 5969514 w 8809723"/>
              <a:gd name="connsiteY4" fmla="*/ 518067 h 8242971"/>
              <a:gd name="connsiteX5" fmla="*/ 5972585 w 8809723"/>
              <a:gd name="connsiteY5" fmla="*/ 1565572 h 8242971"/>
              <a:gd name="connsiteX6" fmla="*/ 4033835 w 8809723"/>
              <a:gd name="connsiteY6" fmla="*/ 1571256 h 8242971"/>
              <a:gd name="connsiteX7" fmla="*/ 4357604 w 8809723"/>
              <a:gd name="connsiteY7" fmla="*/ 2459694 h 8242971"/>
              <a:gd name="connsiteX8" fmla="*/ 4356871 w 8809723"/>
              <a:gd name="connsiteY8" fmla="*/ 1695764 h 8242971"/>
              <a:gd name="connsiteX9" fmla="*/ 6428739 w 8809723"/>
              <a:gd name="connsiteY9" fmla="*/ 1693780 h 8242971"/>
              <a:gd name="connsiteX10" fmla="*/ 6428372 w 8809723"/>
              <a:gd name="connsiteY10" fmla="*/ 1311816 h 8242971"/>
              <a:gd name="connsiteX11" fmla="*/ 7193034 w 8809723"/>
              <a:gd name="connsiteY11" fmla="*/ 2075013 h 8242971"/>
              <a:gd name="connsiteX12" fmla="*/ 6429837 w 8809723"/>
              <a:gd name="connsiteY12" fmla="*/ 2839674 h 8242971"/>
              <a:gd name="connsiteX13" fmla="*/ 6429471 w 8809723"/>
              <a:gd name="connsiteY13" fmla="*/ 2457708 h 8242971"/>
              <a:gd name="connsiteX14" fmla="*/ 7055101 w 8809723"/>
              <a:gd name="connsiteY14" fmla="*/ 5958692 h 8242971"/>
              <a:gd name="connsiteX15" fmla="*/ 6333623 w 8809723"/>
              <a:gd name="connsiteY15" fmla="*/ 5347851 h 8242971"/>
              <a:gd name="connsiteX16" fmla="*/ 7727507 w 8809723"/>
              <a:gd name="connsiteY16" fmla="*/ 3701501 h 8242971"/>
              <a:gd name="connsiteX17" fmla="*/ 7366769 w 8809723"/>
              <a:gd name="connsiteY17" fmla="*/ 3396081 h 8242971"/>
              <a:gd name="connsiteX18" fmla="*/ 8699085 w 8809723"/>
              <a:gd name="connsiteY18" fmla="*/ 3285444 h 8242971"/>
              <a:gd name="connsiteX19" fmla="*/ 8809723 w 8809723"/>
              <a:gd name="connsiteY19" fmla="*/ 4617760 h 8242971"/>
              <a:gd name="connsiteX20" fmla="*/ 8448984 w 8809723"/>
              <a:gd name="connsiteY20" fmla="*/ 4312340 h 8242971"/>
              <a:gd name="connsiteX21" fmla="*/ 4056992 w 8809723"/>
              <a:gd name="connsiteY21" fmla="*/ 4005840 h 8242971"/>
              <a:gd name="connsiteX22" fmla="*/ 3152924 w 8809723"/>
              <a:gd name="connsiteY22" fmla="*/ 3047183 h 8242971"/>
              <a:gd name="connsiteX23" fmla="*/ 4111583 w 8809723"/>
              <a:gd name="connsiteY23" fmla="*/ 2143116 h 8242971"/>
              <a:gd name="connsiteX24" fmla="*/ 4097934 w 8809723"/>
              <a:gd name="connsiteY24" fmla="*/ 2608797 h 8242971"/>
              <a:gd name="connsiteX25" fmla="*/ 6194727 w 8809723"/>
              <a:gd name="connsiteY25" fmla="*/ 2670247 h 8242971"/>
              <a:gd name="connsiteX26" fmla="*/ 6167431 w 8809723"/>
              <a:gd name="connsiteY26" fmla="*/ 3601609 h 8242971"/>
              <a:gd name="connsiteX27" fmla="*/ 4070638 w 8809723"/>
              <a:gd name="connsiteY27" fmla="*/ 3540158 h 8242971"/>
              <a:gd name="connsiteX28" fmla="*/ 4319327 w 8809723"/>
              <a:gd name="connsiteY28" fmla="*/ 4544815 h 8242971"/>
              <a:gd name="connsiteX29" fmla="*/ 4318595 w 8809723"/>
              <a:gd name="connsiteY29" fmla="*/ 3780886 h 8242971"/>
              <a:gd name="connsiteX30" fmla="*/ 6390461 w 8809723"/>
              <a:gd name="connsiteY30" fmla="*/ 3778901 h 8242971"/>
              <a:gd name="connsiteX31" fmla="*/ 6390095 w 8809723"/>
              <a:gd name="connsiteY31" fmla="*/ 3396937 h 8242971"/>
              <a:gd name="connsiteX32" fmla="*/ 7154755 w 8809723"/>
              <a:gd name="connsiteY32" fmla="*/ 4160133 h 8242971"/>
              <a:gd name="connsiteX33" fmla="*/ 6391558 w 8809723"/>
              <a:gd name="connsiteY33" fmla="*/ 4924793 h 8242971"/>
              <a:gd name="connsiteX34" fmla="*/ 6391193 w 8809723"/>
              <a:gd name="connsiteY34" fmla="*/ 4542829 h 8242971"/>
              <a:gd name="connsiteX35" fmla="*/ 3944791 w 8809723"/>
              <a:gd name="connsiteY35" fmla="*/ 6121400 h 8242971"/>
              <a:gd name="connsiteX36" fmla="*/ 3017454 w 8809723"/>
              <a:gd name="connsiteY36" fmla="*/ 5185233 h 8242971"/>
              <a:gd name="connsiteX37" fmla="*/ 3953620 w 8809723"/>
              <a:gd name="connsiteY37" fmla="*/ 4257896 h 8242971"/>
              <a:gd name="connsiteX38" fmla="*/ 3951413 w 8809723"/>
              <a:gd name="connsiteY38" fmla="*/ 4723772 h 8242971"/>
              <a:gd name="connsiteX39" fmla="*/ 6040205 w 8809723"/>
              <a:gd name="connsiteY39" fmla="*/ 4733669 h 8242971"/>
              <a:gd name="connsiteX40" fmla="*/ 6035790 w 8809723"/>
              <a:gd name="connsiteY40" fmla="*/ 5665421 h 8242971"/>
              <a:gd name="connsiteX41" fmla="*/ 3946997 w 8809723"/>
              <a:gd name="connsiteY41" fmla="*/ 5655524 h 8242971"/>
              <a:gd name="connsiteX42" fmla="*/ 4272699 w 8809723"/>
              <a:gd name="connsiteY42" fmla="*/ 6640795 h 8242971"/>
              <a:gd name="connsiteX43" fmla="*/ 4271968 w 8809723"/>
              <a:gd name="connsiteY43" fmla="*/ 5876867 h 8242971"/>
              <a:gd name="connsiteX44" fmla="*/ 6343834 w 8809723"/>
              <a:gd name="connsiteY44" fmla="*/ 5874882 h 8242971"/>
              <a:gd name="connsiteX45" fmla="*/ 6343468 w 8809723"/>
              <a:gd name="connsiteY45" fmla="*/ 5492917 h 8242971"/>
              <a:gd name="connsiteX46" fmla="*/ 7108128 w 8809723"/>
              <a:gd name="connsiteY46" fmla="*/ 6256114 h 8242971"/>
              <a:gd name="connsiteX47" fmla="*/ 6344932 w 8809723"/>
              <a:gd name="connsiteY47" fmla="*/ 7020774 h 8242971"/>
              <a:gd name="connsiteX48" fmla="*/ 6344566 w 8809723"/>
              <a:gd name="connsiteY48" fmla="*/ 6638809 h 8242971"/>
              <a:gd name="connsiteX49" fmla="*/ 1309653 w 8809723"/>
              <a:gd name="connsiteY49" fmla="*/ 4456226 h 8242971"/>
              <a:gd name="connsiteX50" fmla="*/ 1335341 w 8809723"/>
              <a:gd name="connsiteY50" fmla="*/ 3413965 h 8242971"/>
              <a:gd name="connsiteX51" fmla="*/ 2956402 w 8809723"/>
              <a:gd name="connsiteY51" fmla="*/ 3453917 h 8242971"/>
              <a:gd name="connsiteX52" fmla="*/ 2965571 w 8809723"/>
              <a:gd name="connsiteY52" fmla="*/ 3081875 h 8242971"/>
              <a:gd name="connsiteX53" fmla="*/ 2860545 w 8809723"/>
              <a:gd name="connsiteY53" fmla="*/ 3186900 h 8242971"/>
              <a:gd name="connsiteX54" fmla="*/ 2860545 w 8809723"/>
              <a:gd name="connsiteY54" fmla="*/ 2663146 h 8242971"/>
              <a:gd name="connsiteX55" fmla="*/ 921786 w 8809723"/>
              <a:gd name="connsiteY55" fmla="*/ 2663146 h 8242971"/>
              <a:gd name="connsiteX56" fmla="*/ 921786 w 8809723"/>
              <a:gd name="connsiteY56" fmla="*/ 1615637 h 8242971"/>
              <a:gd name="connsiteX57" fmla="*/ 2860545 w 8809723"/>
              <a:gd name="connsiteY57" fmla="*/ 1615637 h 8242971"/>
              <a:gd name="connsiteX58" fmla="*/ 2860545 w 8809723"/>
              <a:gd name="connsiteY58" fmla="*/ 1091882 h 8242971"/>
              <a:gd name="connsiteX59" fmla="*/ 3908054 w 8809723"/>
              <a:gd name="connsiteY59" fmla="*/ 2139391 h 8242971"/>
              <a:gd name="connsiteX60" fmla="*/ 3040159 w 8809723"/>
              <a:gd name="connsiteY60" fmla="*/ 3007286 h 8242971"/>
              <a:gd name="connsiteX61" fmla="*/ 3985818 w 8809723"/>
              <a:gd name="connsiteY61" fmla="*/ 4000736 h 8242971"/>
              <a:gd name="connsiteX62" fmla="*/ 2917871 w 8809723"/>
              <a:gd name="connsiteY62" fmla="*/ 5017309 h 8242971"/>
              <a:gd name="connsiteX63" fmla="*/ 2930714 w 8809723"/>
              <a:gd name="connsiteY63" fmla="*/ 4496178 h 8242971"/>
              <a:gd name="connsiteX64" fmla="*/ 4014567 w 8809723"/>
              <a:gd name="connsiteY64" fmla="*/ 8242971 h 8242971"/>
              <a:gd name="connsiteX65" fmla="*/ 3110499 w 8809723"/>
              <a:gd name="connsiteY65" fmla="*/ 7284315 h 8242971"/>
              <a:gd name="connsiteX66" fmla="*/ 4069156 w 8809723"/>
              <a:gd name="connsiteY66" fmla="*/ 6380247 h 8242971"/>
              <a:gd name="connsiteX67" fmla="*/ 4055508 w 8809723"/>
              <a:gd name="connsiteY67" fmla="*/ 6845928 h 8242971"/>
              <a:gd name="connsiteX68" fmla="*/ 6161919 w 8809723"/>
              <a:gd name="connsiteY68" fmla="*/ 6907660 h 8242971"/>
              <a:gd name="connsiteX69" fmla="*/ 6134624 w 8809723"/>
              <a:gd name="connsiteY69" fmla="*/ 7839021 h 8242971"/>
              <a:gd name="connsiteX70" fmla="*/ 4028214 w 8809723"/>
              <a:gd name="connsiteY70" fmla="*/ 7777290 h 8242971"/>
              <a:gd name="connsiteX71" fmla="*/ 968252 w 8809723"/>
              <a:gd name="connsiteY71" fmla="*/ 6058332 h 8242971"/>
              <a:gd name="connsiteX72" fmla="*/ 0 w 8809723"/>
              <a:gd name="connsiteY72" fmla="*/ 5040883 h 8242971"/>
              <a:gd name="connsiteX73" fmla="*/ 1017450 w 8809723"/>
              <a:gd name="connsiteY73" fmla="*/ 4072631 h 8242971"/>
              <a:gd name="connsiteX74" fmla="*/ 1005150 w 8809723"/>
              <a:gd name="connsiteY74" fmla="*/ 4569056 h 8242971"/>
              <a:gd name="connsiteX75" fmla="*/ 2838691 w 8809723"/>
              <a:gd name="connsiteY75" fmla="*/ 4614484 h 8242971"/>
              <a:gd name="connsiteX76" fmla="*/ 2814092 w 8809723"/>
              <a:gd name="connsiteY76" fmla="*/ 5607335 h 8242971"/>
              <a:gd name="connsiteX77" fmla="*/ 980551 w 8809723"/>
              <a:gd name="connsiteY77" fmla="*/ 5561906 h 8242971"/>
              <a:gd name="connsiteX78" fmla="*/ 1196289 w 8809723"/>
              <a:gd name="connsiteY78" fmla="*/ 6780849 h 8242971"/>
              <a:gd name="connsiteX79" fmla="*/ 1223524 w 8809723"/>
              <a:gd name="connsiteY79" fmla="*/ 5675801 h 8242971"/>
              <a:gd name="connsiteX80" fmla="*/ 2872416 w 8809723"/>
              <a:gd name="connsiteY80" fmla="*/ 5716440 h 8242971"/>
              <a:gd name="connsiteX81" fmla="*/ 2886033 w 8809723"/>
              <a:gd name="connsiteY81" fmla="*/ 5163917 h 8242971"/>
              <a:gd name="connsiteX82" fmla="*/ 3963845 w 8809723"/>
              <a:gd name="connsiteY82" fmla="*/ 6296198 h 8242971"/>
              <a:gd name="connsiteX83" fmla="*/ 2831564 w 8809723"/>
              <a:gd name="connsiteY83" fmla="*/ 7374009 h 8242971"/>
              <a:gd name="connsiteX84" fmla="*/ 2845181 w 8809723"/>
              <a:gd name="connsiteY84" fmla="*/ 6821486 h 8242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8809723" h="8242971">
                <a:moveTo>
                  <a:pt x="4035371" y="2095009"/>
                </a:moveTo>
                <a:lnTo>
                  <a:pt x="2984795" y="1050576"/>
                </a:lnTo>
                <a:lnTo>
                  <a:pt x="4029227" y="0"/>
                </a:lnTo>
                <a:lnTo>
                  <a:pt x="4030763" y="523752"/>
                </a:lnTo>
                <a:lnTo>
                  <a:pt x="5969514" y="518067"/>
                </a:lnTo>
                <a:lnTo>
                  <a:pt x="5972585" y="1565572"/>
                </a:lnTo>
                <a:lnTo>
                  <a:pt x="4033835" y="1571256"/>
                </a:lnTo>
                <a:close/>
                <a:moveTo>
                  <a:pt x="4357604" y="2459694"/>
                </a:moveTo>
                <a:lnTo>
                  <a:pt x="4356871" y="1695764"/>
                </a:lnTo>
                <a:lnTo>
                  <a:pt x="6428739" y="1693780"/>
                </a:lnTo>
                <a:lnTo>
                  <a:pt x="6428372" y="1311816"/>
                </a:lnTo>
                <a:lnTo>
                  <a:pt x="7193034" y="2075013"/>
                </a:lnTo>
                <a:lnTo>
                  <a:pt x="6429837" y="2839674"/>
                </a:lnTo>
                <a:lnTo>
                  <a:pt x="6429471" y="2457708"/>
                </a:lnTo>
                <a:close/>
                <a:moveTo>
                  <a:pt x="7055101" y="5958692"/>
                </a:moveTo>
                <a:lnTo>
                  <a:pt x="6333623" y="5347851"/>
                </a:lnTo>
                <a:lnTo>
                  <a:pt x="7727507" y="3701501"/>
                </a:lnTo>
                <a:lnTo>
                  <a:pt x="7366769" y="3396081"/>
                </a:lnTo>
                <a:lnTo>
                  <a:pt x="8699085" y="3285444"/>
                </a:lnTo>
                <a:lnTo>
                  <a:pt x="8809723" y="4617760"/>
                </a:lnTo>
                <a:lnTo>
                  <a:pt x="8448984" y="4312340"/>
                </a:lnTo>
                <a:close/>
                <a:moveTo>
                  <a:pt x="4056992" y="4005840"/>
                </a:moveTo>
                <a:lnTo>
                  <a:pt x="3152924" y="3047183"/>
                </a:lnTo>
                <a:lnTo>
                  <a:pt x="4111583" y="2143116"/>
                </a:lnTo>
                <a:lnTo>
                  <a:pt x="4097934" y="2608797"/>
                </a:lnTo>
                <a:lnTo>
                  <a:pt x="6194727" y="2670247"/>
                </a:lnTo>
                <a:lnTo>
                  <a:pt x="6167431" y="3601609"/>
                </a:lnTo>
                <a:lnTo>
                  <a:pt x="4070638" y="3540158"/>
                </a:lnTo>
                <a:close/>
                <a:moveTo>
                  <a:pt x="4319327" y="4544815"/>
                </a:moveTo>
                <a:lnTo>
                  <a:pt x="4318595" y="3780886"/>
                </a:lnTo>
                <a:lnTo>
                  <a:pt x="6390461" y="3778901"/>
                </a:lnTo>
                <a:lnTo>
                  <a:pt x="6390095" y="3396937"/>
                </a:lnTo>
                <a:lnTo>
                  <a:pt x="7154755" y="4160133"/>
                </a:lnTo>
                <a:lnTo>
                  <a:pt x="6391558" y="4924793"/>
                </a:lnTo>
                <a:lnTo>
                  <a:pt x="6391193" y="4542829"/>
                </a:lnTo>
                <a:close/>
                <a:moveTo>
                  <a:pt x="3944791" y="6121400"/>
                </a:moveTo>
                <a:lnTo>
                  <a:pt x="3017454" y="5185233"/>
                </a:lnTo>
                <a:lnTo>
                  <a:pt x="3953620" y="4257896"/>
                </a:lnTo>
                <a:lnTo>
                  <a:pt x="3951413" y="4723772"/>
                </a:lnTo>
                <a:lnTo>
                  <a:pt x="6040205" y="4733669"/>
                </a:lnTo>
                <a:lnTo>
                  <a:pt x="6035790" y="5665421"/>
                </a:lnTo>
                <a:lnTo>
                  <a:pt x="3946997" y="5655524"/>
                </a:lnTo>
                <a:close/>
                <a:moveTo>
                  <a:pt x="4272699" y="6640795"/>
                </a:moveTo>
                <a:lnTo>
                  <a:pt x="4271968" y="5876867"/>
                </a:lnTo>
                <a:lnTo>
                  <a:pt x="6343834" y="5874882"/>
                </a:lnTo>
                <a:lnTo>
                  <a:pt x="6343468" y="5492917"/>
                </a:lnTo>
                <a:lnTo>
                  <a:pt x="7108128" y="6256114"/>
                </a:lnTo>
                <a:lnTo>
                  <a:pt x="6344932" y="7020774"/>
                </a:lnTo>
                <a:lnTo>
                  <a:pt x="6344566" y="6638809"/>
                </a:lnTo>
                <a:close/>
                <a:moveTo>
                  <a:pt x="1309653" y="4456226"/>
                </a:moveTo>
                <a:lnTo>
                  <a:pt x="1335341" y="3413965"/>
                </a:lnTo>
                <a:lnTo>
                  <a:pt x="2956402" y="3453917"/>
                </a:lnTo>
                <a:lnTo>
                  <a:pt x="2965571" y="3081875"/>
                </a:lnTo>
                <a:lnTo>
                  <a:pt x="2860545" y="3186900"/>
                </a:lnTo>
                <a:lnTo>
                  <a:pt x="2860545" y="2663146"/>
                </a:lnTo>
                <a:lnTo>
                  <a:pt x="921786" y="2663146"/>
                </a:lnTo>
                <a:lnTo>
                  <a:pt x="921786" y="1615637"/>
                </a:lnTo>
                <a:lnTo>
                  <a:pt x="2860545" y="1615637"/>
                </a:lnTo>
                <a:lnTo>
                  <a:pt x="2860545" y="1091882"/>
                </a:lnTo>
                <a:lnTo>
                  <a:pt x="3908054" y="2139391"/>
                </a:lnTo>
                <a:lnTo>
                  <a:pt x="3040159" y="3007286"/>
                </a:lnTo>
                <a:lnTo>
                  <a:pt x="3985818" y="4000736"/>
                </a:lnTo>
                <a:lnTo>
                  <a:pt x="2917871" y="5017309"/>
                </a:lnTo>
                <a:lnTo>
                  <a:pt x="2930714" y="4496178"/>
                </a:lnTo>
                <a:close/>
                <a:moveTo>
                  <a:pt x="4014567" y="8242971"/>
                </a:moveTo>
                <a:lnTo>
                  <a:pt x="3110499" y="7284315"/>
                </a:lnTo>
                <a:lnTo>
                  <a:pt x="4069156" y="6380247"/>
                </a:lnTo>
                <a:lnTo>
                  <a:pt x="4055508" y="6845928"/>
                </a:lnTo>
                <a:lnTo>
                  <a:pt x="6161919" y="6907660"/>
                </a:lnTo>
                <a:lnTo>
                  <a:pt x="6134624" y="7839021"/>
                </a:lnTo>
                <a:lnTo>
                  <a:pt x="4028214" y="7777290"/>
                </a:lnTo>
                <a:close/>
                <a:moveTo>
                  <a:pt x="968252" y="6058332"/>
                </a:moveTo>
                <a:lnTo>
                  <a:pt x="0" y="5040883"/>
                </a:lnTo>
                <a:lnTo>
                  <a:pt x="1017450" y="4072631"/>
                </a:lnTo>
                <a:lnTo>
                  <a:pt x="1005150" y="4569056"/>
                </a:lnTo>
                <a:lnTo>
                  <a:pt x="2838691" y="4614484"/>
                </a:lnTo>
                <a:lnTo>
                  <a:pt x="2814092" y="5607335"/>
                </a:lnTo>
                <a:lnTo>
                  <a:pt x="980551" y="5561906"/>
                </a:lnTo>
                <a:close/>
                <a:moveTo>
                  <a:pt x="1196289" y="6780849"/>
                </a:moveTo>
                <a:lnTo>
                  <a:pt x="1223524" y="5675801"/>
                </a:lnTo>
                <a:lnTo>
                  <a:pt x="2872416" y="5716440"/>
                </a:lnTo>
                <a:lnTo>
                  <a:pt x="2886033" y="5163917"/>
                </a:lnTo>
                <a:lnTo>
                  <a:pt x="3963845" y="6296198"/>
                </a:lnTo>
                <a:lnTo>
                  <a:pt x="2831564" y="7374009"/>
                </a:lnTo>
                <a:lnTo>
                  <a:pt x="2845181" y="6821486"/>
                </a:lnTo>
                <a:close/>
              </a:path>
            </a:pathLst>
          </a:custGeom>
          <a:blipFill dpi="0" rotWithShape="0">
            <a:blip r:embed="rId2">
              <a:alphaModFix amt="87000"/>
            </a:blip>
            <a:srcRect/>
            <a:stretch>
              <a:fillRect l="-39000" t="11000" r="-3000"/>
            </a:stretch>
          </a:blip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extBox 1">
            <a:extLst>
              <a:ext uri="{FF2B5EF4-FFF2-40B4-BE49-F238E27FC236}">
                <a16:creationId xmlns:a16="http://schemas.microsoft.com/office/drawing/2014/main" id="{FA0C9A3D-DBEA-4A09-BB6F-C2DE828562F1}"/>
              </a:ext>
            </a:extLst>
          </p:cNvPr>
          <p:cNvSpPr txBox="1"/>
          <p:nvPr/>
        </p:nvSpPr>
        <p:spPr>
          <a:xfrm>
            <a:off x="5885895" y="355107"/>
            <a:ext cx="586814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Implication of AI Ethics:</a:t>
            </a:r>
          </a:p>
        </p:txBody>
      </p:sp>
      <p:sp>
        <p:nvSpPr>
          <p:cNvPr id="3" name="TextBox 2">
            <a:extLst>
              <a:ext uri="{FF2B5EF4-FFF2-40B4-BE49-F238E27FC236}">
                <a16:creationId xmlns:a16="http://schemas.microsoft.com/office/drawing/2014/main" id="{9FDF0851-BF33-42F8-944B-38D95B2BD82D}"/>
              </a:ext>
            </a:extLst>
          </p:cNvPr>
          <p:cNvSpPr txBox="1"/>
          <p:nvPr/>
        </p:nvSpPr>
        <p:spPr>
          <a:xfrm>
            <a:off x="6027938" y="1322773"/>
            <a:ext cx="5868140" cy="369332"/>
          </a:xfrm>
          <a:prstGeom prst="rect">
            <a:avLst/>
          </a:prstGeom>
          <a:noFill/>
        </p:spPr>
        <p:txBody>
          <a:bodyPr wrap="square" rtlCol="0">
            <a:spAutoFit/>
          </a:bodyPr>
          <a:lstStyle/>
          <a:p>
            <a:pPr marL="285750" indent="-285750">
              <a:buFont typeface="Wingdings" panose="05000000000000000000" pitchFamily="2" charset="2"/>
              <a:buChar char="§"/>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50275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D9BFDCC0-C0E1-4C76-885F-B192AE9F6A01}"/>
              </a:ext>
            </a:extLst>
          </p:cNvPr>
          <p:cNvSpPr/>
          <p:nvPr/>
        </p:nvSpPr>
        <p:spPr>
          <a:xfrm>
            <a:off x="0" y="0"/>
            <a:ext cx="12192000" cy="6858000"/>
          </a:xfrm>
          <a:prstGeom prst="rect">
            <a:avLst/>
          </a:prstGeom>
          <a:blipFill dpi="0" rotWithShape="1">
            <a:blip r:embed="rId2">
              <a:alphaModFix amt="87000"/>
            </a:blip>
            <a:srcRect/>
            <a:stretch>
              <a:fillRect l="-30000" t="-3000" r="-24000" b="-8000"/>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Box 44">
            <a:extLst>
              <a:ext uri="{FF2B5EF4-FFF2-40B4-BE49-F238E27FC236}">
                <a16:creationId xmlns:a16="http://schemas.microsoft.com/office/drawing/2014/main" id="{282B460E-E341-4084-93A2-AE3A2155D09E}"/>
              </a:ext>
            </a:extLst>
          </p:cNvPr>
          <p:cNvSpPr txBox="1"/>
          <p:nvPr/>
        </p:nvSpPr>
        <p:spPr>
          <a:xfrm>
            <a:off x="1944547" y="474562"/>
            <a:ext cx="7893934" cy="769441"/>
          </a:xfrm>
          <a:prstGeom prst="rect">
            <a:avLst/>
          </a:prstGeom>
          <a:noFill/>
        </p:spPr>
        <p:txBody>
          <a:bodyPr wrap="square" rtlCol="0">
            <a:spAutoFit/>
          </a:bodyPr>
          <a:lstStyle/>
          <a:p>
            <a:pPr algn="ctr"/>
            <a:r>
              <a:rPr lang="en-US" sz="4400" b="1" dirty="0">
                <a:solidFill>
                  <a:schemeClr val="bg1"/>
                </a:solidFill>
                <a:latin typeface="Arial" panose="020B0604020202020204" pitchFamily="34" charset="0"/>
                <a:cs typeface="Arial" panose="020B0604020202020204" pitchFamily="34" charset="0"/>
              </a:rPr>
              <a:t>REFERENCES</a:t>
            </a:r>
          </a:p>
        </p:txBody>
      </p:sp>
      <p:sp>
        <p:nvSpPr>
          <p:cNvPr id="46" name="TextBox 45">
            <a:extLst>
              <a:ext uri="{FF2B5EF4-FFF2-40B4-BE49-F238E27FC236}">
                <a16:creationId xmlns:a16="http://schemas.microsoft.com/office/drawing/2014/main" id="{BD0B02B7-41FE-4ECC-B601-9C3C7D0EB137}"/>
              </a:ext>
            </a:extLst>
          </p:cNvPr>
          <p:cNvSpPr txBox="1"/>
          <p:nvPr/>
        </p:nvSpPr>
        <p:spPr>
          <a:xfrm>
            <a:off x="335666" y="1318455"/>
            <a:ext cx="11354764" cy="3170099"/>
          </a:xfrm>
          <a:prstGeom prst="rect">
            <a:avLst/>
          </a:prstGeom>
          <a:noFill/>
        </p:spPr>
        <p:txBody>
          <a:bodyPr wrap="square" rtlCol="0">
            <a:spAutoFit/>
          </a:bodyPr>
          <a:lstStyle/>
          <a:p>
            <a:r>
              <a:rPr lang="en-US" sz="2000" u="sng" dirty="0">
                <a:solidFill>
                  <a:schemeClr val="bg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Images for the making of slides:</a:t>
            </a:r>
          </a:p>
          <a:p>
            <a:r>
              <a:rPr lang="en-US" sz="2000" dirty="0">
                <a:solidFill>
                  <a:schemeClr val="bg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https://www.moneybeach.co.uk/the-boardwalk/the-best-places-to-see-classic-cars-in-the-uk/</a:t>
            </a: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https://www.carwow.co.uk/best/best-supercars#gref</a:t>
            </a: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https://www.istockphoto.com/photos/ai</a:t>
            </a: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https://ats.net/en/focus-ai-artificial-intelligence-and-the-new-doomsday-machine/</a:t>
            </a: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hlinkClick r:id="rId7">
                  <a:extLst>
                    <a:ext uri="{A12FA001-AC4F-418D-AE19-62706E023703}">
                      <ahyp:hlinkClr xmlns:ahyp="http://schemas.microsoft.com/office/drawing/2018/hyperlinkcolor" val="tx"/>
                    </a:ext>
                  </a:extLst>
                </a:hlinkClick>
              </a:rPr>
              <a:t>https://www.ukposters.co.uk/fast-red-car-v127588</a:t>
            </a: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https://www.youtube.com/watch?app=desktop&amp;v=_adJBzQgfsg</a:t>
            </a:r>
          </a:p>
          <a:p>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Research Materials:</a:t>
            </a:r>
          </a:p>
          <a:p>
            <a:endParaRPr lang="en-US" sz="20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718485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463</TotalTime>
  <Words>673</Words>
  <Application>Microsoft Office PowerPoint</Application>
  <PresentationFormat>Widescreen</PresentationFormat>
  <Paragraphs>57</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Wingdings</vt:lpstr>
      <vt:lpstr>Office Theme</vt:lpstr>
      <vt:lpstr>PowerPoint Presentation</vt:lpstr>
      <vt:lpstr>PowerPoint Presentation</vt:lpstr>
      <vt:lpstr>Overview:</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Shibam Ghosal</dc:creator>
  <cp:lastModifiedBy>Shibam Ghosal</cp:lastModifiedBy>
  <cp:revision>44</cp:revision>
  <dcterms:created xsi:type="dcterms:W3CDTF">2024-10-31T19:46:16Z</dcterms:created>
  <dcterms:modified xsi:type="dcterms:W3CDTF">2024-11-02T23:50:45Z</dcterms:modified>
</cp:coreProperties>
</file>

<file path=docProps/thumbnail.jpeg>
</file>